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97"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wOoouP2Oxqn/pHdVV3Abgb7k/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8D2E87-09E9-462A-BCFB-70A60D0B6740}">
  <a:tblStyle styleId="{7F8D2E87-09E9-462A-BCFB-70A60D0B67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23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49"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8220bd63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b8220bd63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437d33a3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Percentage of open water is one of the variables most likely to change due to a drawdown and most easily measurable… because the “Open Water” areas that are exposed are the areas we expect vegetation to grow. So this one was obviously very important for us to capture. To find the existing conditions, we used the Land Classification data from UMESC. We added all areas that were identified as unvegetated and those areas that were identified as sparsely vegetated (less than 33% coverage). This was then divided by the total aquatic area, which resulted in the percentage of open water.</a:t>
            </a:r>
            <a:endParaRPr/>
          </a:p>
          <a:p>
            <a:pPr marL="0" lvl="0" indent="0" algn="l" rtl="0">
              <a:spcBef>
                <a:spcPts val="0"/>
              </a:spcBef>
              <a:spcAft>
                <a:spcPts val="0"/>
              </a:spcAft>
              <a:buNone/>
            </a:pPr>
            <a:endParaRPr/>
          </a:p>
          <a:p>
            <a:pPr marL="0" lvl="0" indent="0" algn="l" rtl="0">
              <a:spcBef>
                <a:spcPts val="0"/>
              </a:spcBef>
              <a:spcAft>
                <a:spcPts val="0"/>
              </a:spcAft>
              <a:buNone/>
            </a:pPr>
            <a:r>
              <a:rPr lang="en-US"/>
              <a:t>Definition = water areas with no floating leaved aquatic or emergent vegetation present or those areas with less than 50% canopy coverage from aquatic vegetation.</a:t>
            </a:r>
            <a:endParaRPr/>
          </a:p>
          <a:p>
            <a:pPr marL="0" lvl="0" indent="0" algn="l" rtl="0">
              <a:spcBef>
                <a:spcPts val="0"/>
              </a:spcBef>
              <a:spcAft>
                <a:spcPts val="0"/>
              </a:spcAft>
              <a:buNone/>
            </a:pPr>
            <a:endParaRPr/>
          </a:p>
          <a:p>
            <a:pPr marL="0" lvl="0" indent="0" algn="l" rtl="0">
              <a:spcBef>
                <a:spcPts val="0"/>
              </a:spcBef>
              <a:spcAft>
                <a:spcPts val="0"/>
              </a:spcAft>
              <a:buNone/>
            </a:pPr>
            <a:r>
              <a:rPr lang="en-US"/>
              <a:t>Data used: Land Classifications and Acreage Amounts for each pool from the UMRR LTRM 2010 Land Cover/Use geographic shapefiles</a:t>
            </a:r>
            <a:endParaRPr/>
          </a:p>
        </p:txBody>
      </p:sp>
      <p:sp>
        <p:nvSpPr>
          <p:cNvPr id="232" name="Google Shape;232;ge437d33a3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3e15311ff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ge3e15311ff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3e15311ff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order to incorporate the with-project conditions, we started at the existing conditions results, and subtracted the acres of vegetation assumed to grow in response to each drawdown scenario, and re-ran the simple percentage calculation.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Definition = water areas with no floating leaved aquatic or emergent vegetation present or those areas with less than 50% canopy coverage from aquatic vegetation.</a:t>
            </a:r>
            <a:endParaRPr/>
          </a:p>
          <a:p>
            <a:pPr marL="0" lvl="0" indent="0" algn="l" rtl="0">
              <a:spcBef>
                <a:spcPts val="0"/>
              </a:spcBef>
              <a:spcAft>
                <a:spcPts val="0"/>
              </a:spcAft>
              <a:buNone/>
            </a:pPr>
            <a:endParaRPr/>
          </a:p>
          <a:p>
            <a:pPr marL="0" lvl="0" indent="0" algn="l" rtl="0">
              <a:spcBef>
                <a:spcPts val="0"/>
              </a:spcBef>
              <a:spcAft>
                <a:spcPts val="0"/>
              </a:spcAft>
              <a:buNone/>
            </a:pPr>
            <a:r>
              <a:rPr lang="en-US"/>
              <a:t>Data used: </a:t>
            </a:r>
            <a:endParaRPr/>
          </a:p>
          <a:p>
            <a:pPr marL="0" lvl="0" indent="0" algn="l" rtl="0">
              <a:spcBef>
                <a:spcPts val="0"/>
              </a:spcBef>
              <a:spcAft>
                <a:spcPts val="0"/>
              </a:spcAft>
              <a:buNone/>
            </a:pPr>
            <a:r>
              <a:rPr lang="en-US"/>
              <a:t>Land Classifications and Acreage Amounts for each pool from the UMRR LTRM 2010 Land Cover/Use geographic shapefiles</a:t>
            </a:r>
            <a:endParaRPr/>
          </a:p>
          <a:p>
            <a:pPr marL="0" lvl="0" indent="0" algn="l" rtl="0">
              <a:spcBef>
                <a:spcPts val="0"/>
              </a:spcBef>
              <a:spcAft>
                <a:spcPts val="0"/>
              </a:spcAft>
              <a:buNone/>
            </a:pPr>
            <a:r>
              <a:rPr lang="en-US"/>
              <a:t>Calculated Vegetation Exposure of Land Classifications after Water Level Drawdowns</a:t>
            </a:r>
            <a:endParaRPr/>
          </a:p>
          <a:p>
            <a:pPr marL="0" lvl="0" indent="0" algn="l" rtl="0">
              <a:spcBef>
                <a:spcPts val="0"/>
              </a:spcBef>
              <a:spcAft>
                <a:spcPts val="0"/>
              </a:spcAft>
              <a:buNone/>
            </a:pPr>
            <a:endParaRPr/>
          </a:p>
        </p:txBody>
      </p:sp>
      <p:sp>
        <p:nvSpPr>
          <p:cNvPr id="255" name="Google Shape;255;ge3e15311ff_1_2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3e15311ff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Very simple… more communities is bigger score! Again, used Land Class data to determine existing conditions. Pulled out report of acreage of each land class type for each pool. </a:t>
            </a:r>
            <a:endParaRPr/>
          </a:p>
          <a:p>
            <a:pPr marL="0" lvl="0" indent="0" algn="l" rtl="0">
              <a:spcBef>
                <a:spcPts val="0"/>
              </a:spcBef>
              <a:spcAft>
                <a:spcPts val="0"/>
              </a:spcAft>
              <a:buNone/>
            </a:pPr>
            <a:endParaRPr/>
          </a:p>
          <a:p>
            <a:pPr marL="0" lvl="0" indent="0" algn="l" rtl="0">
              <a:spcBef>
                <a:spcPts val="0"/>
              </a:spcBef>
              <a:spcAft>
                <a:spcPts val="0"/>
              </a:spcAft>
              <a:buNone/>
            </a:pPr>
            <a:r>
              <a:rPr lang="en-US" sz="1500">
                <a:solidFill>
                  <a:schemeClr val="dk1"/>
                </a:solidFill>
                <a:latin typeface="Times New Roman"/>
                <a:ea typeface="Times New Roman"/>
                <a:cs typeface="Times New Roman"/>
                <a:sym typeface="Times New Roman"/>
              </a:rPr>
              <a:t>“The presence of a vegetation community should not be the sole criteria in assigning the suitability index for this variable. Consideration should also be given to the extent that the different communities are present.”</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a:solidFill>
                  <a:schemeClr val="dk1"/>
                </a:solidFill>
              </a:rPr>
              <a:t>In our case, we used 5% as a cutoff for including it in the scoring. </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Definition = number of distinct vegetation communities present that consist of more than 5% of the study area acreage</a:t>
            </a:r>
            <a:endParaRPr/>
          </a:p>
          <a:p>
            <a:pPr marL="0" lvl="0" indent="0" algn="l" rtl="0">
              <a:spcBef>
                <a:spcPts val="0"/>
              </a:spcBef>
              <a:spcAft>
                <a:spcPts val="0"/>
              </a:spcAft>
              <a:buNone/>
            </a:pPr>
            <a:endParaRPr/>
          </a:p>
          <a:p>
            <a:pPr marL="0" lvl="0" indent="0" algn="l" rtl="0">
              <a:spcBef>
                <a:spcPts val="0"/>
              </a:spcBef>
              <a:spcAft>
                <a:spcPts val="0"/>
              </a:spcAft>
              <a:buNone/>
            </a:pPr>
            <a:r>
              <a:rPr lang="en-US"/>
              <a:t>Distinct Vegetation Communities from Land Classifications: Forest, Grass/Forbs, Wet Meadow, Shallow Marsh, Deep Marsh, Rooted Floating Aquatics, and Submersed Aquatic Vegetation </a:t>
            </a:r>
            <a:endParaRPr/>
          </a:p>
          <a:p>
            <a:pPr marL="0" lvl="0" indent="0" algn="l" rtl="0">
              <a:spcBef>
                <a:spcPts val="0"/>
              </a:spcBef>
              <a:spcAft>
                <a:spcPts val="0"/>
              </a:spcAft>
              <a:buNone/>
            </a:pPr>
            <a:endParaRPr/>
          </a:p>
          <a:p>
            <a:pPr marL="0" lvl="0" indent="0" algn="l" rtl="0">
              <a:spcBef>
                <a:spcPts val="0"/>
              </a:spcBef>
              <a:spcAft>
                <a:spcPts val="0"/>
              </a:spcAft>
              <a:buNone/>
            </a:pPr>
            <a:r>
              <a:rPr lang="en-US"/>
              <a:t>Data used: Land Classifications and Acreage Amounts for each pool from the UMRR LTRM 2010 Land Cover/Use geographic shapefiles</a:t>
            </a:r>
            <a:endParaRPr/>
          </a:p>
        </p:txBody>
      </p:sp>
      <p:sp>
        <p:nvSpPr>
          <p:cNvPr id="270" name="Google Shape;270;ge3e15311ff_1_2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437d33a3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Definition = number of distinct vegetation communities present that consist of more than 5% of the study area acreage</a:t>
            </a:r>
            <a:endParaRPr/>
          </a:p>
        </p:txBody>
      </p:sp>
      <p:sp>
        <p:nvSpPr>
          <p:cNvPr id="287" name="Google Shape;287;ge437d33a3f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3e15311ff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incorporate the drawdown conditions, we used the same acreages of assumed aquatic veg growth, and added them to the existing acres.</a:t>
            </a:r>
            <a:endParaRPr/>
          </a:p>
          <a:p>
            <a:pPr marL="0" lvl="0" indent="0" algn="l" rtl="0">
              <a:spcBef>
                <a:spcPts val="0"/>
              </a:spcBef>
              <a:spcAft>
                <a:spcPts val="0"/>
              </a:spcAft>
              <a:buNone/>
            </a:pPr>
            <a:endParaRPr/>
          </a:p>
          <a:p>
            <a:pPr marL="0" lvl="0" indent="0" algn="l" rtl="0">
              <a:spcBef>
                <a:spcPts val="0"/>
              </a:spcBef>
              <a:spcAft>
                <a:spcPts val="0"/>
              </a:spcAft>
              <a:buNone/>
            </a:pPr>
            <a:r>
              <a:rPr lang="en-US"/>
              <a:t>So, only these three communities could be improved by the drawdown. Limiting factor. If a pool scored lower because it didn’t have forest or grasses, the assumptions we used wouldn’t allow those to be improved.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-Make equation text bigger (LH)</a:t>
            </a:r>
            <a:endParaRPr/>
          </a:p>
          <a:p>
            <a:pPr marL="0" lvl="0" indent="0" algn="l" rtl="0">
              <a:spcBef>
                <a:spcPts val="0"/>
              </a:spcBef>
              <a:spcAft>
                <a:spcPts val="0"/>
              </a:spcAft>
              <a:buNone/>
            </a:pPr>
            <a:r>
              <a:rPr lang="en-US"/>
              <a:t>Definition = number of distinct vegetation communities present that consist of more than 5% of the study area acreage</a:t>
            </a:r>
            <a:endParaRPr/>
          </a:p>
        </p:txBody>
      </p:sp>
      <p:sp>
        <p:nvSpPr>
          <p:cNvPr id="296" name="Google Shape;296;ge3e15311ff_1_2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e437d33a3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Definition = number of distinct vegetation communities present that consist of more than 5% of the study area acreage</a:t>
            </a:r>
            <a:endParaRPr/>
          </a:p>
        </p:txBody>
      </p:sp>
      <p:sp>
        <p:nvSpPr>
          <p:cNvPr id="310" name="Google Shape;310;ge437d33a3f_0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3e15311ff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Generally speaking...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2" name="Google Shape;322;ge3e15311ff_1_2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82017b89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variable got trickier… Needed to get further down into the weeds on species, but also needed to stay at the pool level to understand the areal coverage. </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1"/>
                </a:solidFill>
              </a:rPr>
              <a:t>Basically combining two datasets to get the needed information for this variable.</a:t>
            </a:r>
            <a:endParaRPr>
              <a:solidFill>
                <a:schemeClr val="dk1"/>
              </a:solidFill>
            </a:endParaRPr>
          </a:p>
          <a:p>
            <a:pPr marL="0" lvl="0" indent="0" algn="l" rtl="0">
              <a:spcBef>
                <a:spcPts val="0"/>
              </a:spcBef>
              <a:spcAft>
                <a:spcPts val="0"/>
              </a:spcAft>
              <a:buNone/>
            </a:pPr>
            <a:br>
              <a:rPr lang="en-US">
                <a:solidFill>
                  <a:schemeClr val="dk1"/>
                </a:solidFill>
              </a:rPr>
            </a:br>
            <a:r>
              <a:rPr lang="en-US">
                <a:solidFill>
                  <a:schemeClr val="dk1"/>
                </a:solidFill>
              </a:rPr>
              <a:t>Used Land Class data to understand the greater veg bed type and the area, </a:t>
            </a:r>
            <a:endParaRPr>
              <a:solidFill>
                <a:schemeClr val="dk1"/>
              </a:solidFill>
            </a:endParaRPr>
          </a:p>
          <a:p>
            <a:pPr marL="0" lvl="0" indent="0" algn="l" rtl="0">
              <a:spcBef>
                <a:spcPts val="0"/>
              </a:spcBef>
              <a:spcAft>
                <a:spcPts val="0"/>
              </a:spcAft>
              <a:buNone/>
            </a:pPr>
            <a:r>
              <a:rPr lang="en-US">
                <a:solidFill>
                  <a:schemeClr val="dk1"/>
                </a:solidFill>
              </a:rPr>
              <a:t>And, on-the-ground veg sampling data to get to the species of interest level.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On-the-ground info came from veg surveys from LTRM and UMRCC, and tried to pull out reasonable water years, and the newest available.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GO THROUGH SLIDE EXAMPLE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We did this for each veg type to estimate the percentage of beds that contained important food species.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-Make text bigger (LH)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Definition = percentage of vegetation beds containing important waterfowl food species</a:t>
            </a:r>
            <a:endParaRPr/>
          </a:p>
          <a:p>
            <a:pPr marL="0" lvl="0" indent="0" algn="l" rtl="0">
              <a:spcBef>
                <a:spcPts val="0"/>
              </a:spcBef>
              <a:spcAft>
                <a:spcPts val="0"/>
              </a:spcAft>
              <a:buNone/>
            </a:pPr>
            <a:endParaRPr/>
          </a:p>
          <a:p>
            <a:pPr marL="0" lvl="0" indent="0" algn="l" rtl="0">
              <a:spcBef>
                <a:spcPts val="0"/>
              </a:spcBef>
              <a:spcAft>
                <a:spcPts val="0"/>
              </a:spcAft>
              <a:buNone/>
            </a:pPr>
            <a:r>
              <a:rPr lang="en-US"/>
              <a:t>Land Classification (LC) Vegetation Beds: Deep Marsh, Rooted Floating Aquatics, Shallow Marsh, Submersed Aquatic Vegetation, Wet Meadow</a:t>
            </a:r>
            <a:endParaRPr/>
          </a:p>
          <a:p>
            <a:pPr marL="0" lvl="0" indent="0" algn="l" rtl="0">
              <a:spcBef>
                <a:spcPts val="0"/>
              </a:spcBef>
              <a:spcAft>
                <a:spcPts val="0"/>
              </a:spcAft>
              <a:buNone/>
            </a:pPr>
            <a:endParaRPr/>
          </a:p>
          <a:p>
            <a:pPr marL="0" lvl="0" indent="0" algn="l" rtl="0">
              <a:spcBef>
                <a:spcPts val="0"/>
              </a:spcBef>
              <a:spcAft>
                <a:spcPts val="0"/>
              </a:spcAft>
              <a:buNone/>
            </a:pPr>
            <a:r>
              <a:rPr lang="en-US"/>
              <a:t>Data used: </a:t>
            </a:r>
            <a:endParaRPr/>
          </a:p>
          <a:p>
            <a:pPr marL="0" lvl="0" indent="0" algn="l" rtl="0">
              <a:spcBef>
                <a:spcPts val="0"/>
              </a:spcBef>
              <a:spcAft>
                <a:spcPts val="0"/>
              </a:spcAft>
              <a:buNone/>
            </a:pPr>
            <a:r>
              <a:rPr lang="en-US"/>
              <a:t>Land Classifications and Acreage Amounts for each pool from the UMRR LTRM 2010 Land Cover/Use geographic shapefiles</a:t>
            </a:r>
            <a:endParaRPr/>
          </a:p>
          <a:p>
            <a:pPr marL="0" lvl="0" indent="0" algn="l" rtl="0">
              <a:spcBef>
                <a:spcPts val="0"/>
              </a:spcBef>
              <a:spcAft>
                <a:spcPts val="0"/>
              </a:spcAft>
              <a:buNone/>
            </a:pPr>
            <a:r>
              <a:rPr lang="en-US"/>
              <a:t>Aquatic Vegetation Sampling for each pool from UMRCC, various years</a:t>
            </a:r>
            <a:endParaRPr/>
          </a:p>
          <a:p>
            <a:pPr marL="0" lvl="0" indent="0" algn="l" rtl="0">
              <a:spcBef>
                <a:spcPts val="0"/>
              </a:spcBef>
              <a:spcAft>
                <a:spcPts val="0"/>
              </a:spcAft>
              <a:buNone/>
            </a:pPr>
            <a:endParaRPr/>
          </a:p>
        </p:txBody>
      </p:sp>
      <p:sp>
        <p:nvSpPr>
          <p:cNvPr id="332" name="Google Shape;332;gb82017b89a_0_1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438f9aee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e438f9aee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3e15311ff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Go beyond NESP report 53 2004 publication that looked at acres exposed, success rate, dredging required.  </a:t>
            </a:r>
            <a:endParaRPr/>
          </a:p>
        </p:txBody>
      </p:sp>
      <p:sp>
        <p:nvSpPr>
          <p:cNvPr id="134" name="Google Shape;134;ge3e15311ff_1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4a69e9c0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just shows those calculations…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-Make text bigger (LH)</a:t>
            </a:r>
            <a:endParaRPr/>
          </a:p>
          <a:p>
            <a:pPr marL="0" lvl="0" indent="0" algn="l" rtl="0">
              <a:spcBef>
                <a:spcPts val="0"/>
              </a:spcBef>
              <a:spcAft>
                <a:spcPts val="0"/>
              </a:spcAft>
              <a:buNone/>
            </a:pPr>
            <a:endParaRPr/>
          </a:p>
          <a:p>
            <a:pPr marL="0" lvl="0" indent="0" algn="l" rtl="0">
              <a:spcBef>
                <a:spcPts val="0"/>
              </a:spcBef>
              <a:spcAft>
                <a:spcPts val="0"/>
              </a:spcAft>
              <a:buNone/>
            </a:pPr>
            <a:r>
              <a:rPr lang="en-US"/>
              <a:t>Definition = percentage of vegetation beds containing important waterfowl food species</a:t>
            </a:r>
            <a:endParaRPr/>
          </a:p>
          <a:p>
            <a:pPr marL="0" lvl="0" indent="0" algn="l" rtl="0">
              <a:spcBef>
                <a:spcPts val="0"/>
              </a:spcBef>
              <a:spcAft>
                <a:spcPts val="0"/>
              </a:spcAft>
              <a:buNone/>
            </a:pPr>
            <a:endParaRPr/>
          </a:p>
          <a:p>
            <a:pPr marL="0" lvl="0" indent="0" algn="l" rtl="0">
              <a:spcBef>
                <a:spcPts val="0"/>
              </a:spcBef>
              <a:spcAft>
                <a:spcPts val="0"/>
              </a:spcAft>
              <a:buNone/>
            </a:pPr>
            <a:r>
              <a:rPr lang="en-US"/>
              <a:t>Land Classification (LC) Vegetation Beds: Deep Marsh, Rooted Floating Aquatics, Shallow Marsh, Submersed Aquatic Vegetation, Wet Meadow</a:t>
            </a:r>
            <a:endParaRPr/>
          </a:p>
          <a:p>
            <a:pPr marL="0" lvl="0" indent="0" algn="l" rtl="0">
              <a:spcBef>
                <a:spcPts val="0"/>
              </a:spcBef>
              <a:spcAft>
                <a:spcPts val="0"/>
              </a:spcAft>
              <a:buNone/>
            </a:pPr>
            <a:endParaRPr/>
          </a:p>
          <a:p>
            <a:pPr marL="0" lvl="0" indent="0" algn="l" rtl="0">
              <a:spcBef>
                <a:spcPts val="0"/>
              </a:spcBef>
              <a:spcAft>
                <a:spcPts val="0"/>
              </a:spcAft>
              <a:buNone/>
            </a:pPr>
            <a:r>
              <a:rPr lang="en-US"/>
              <a:t>Data used: </a:t>
            </a:r>
            <a:endParaRPr/>
          </a:p>
          <a:p>
            <a:pPr marL="0" lvl="0" indent="0" algn="l" rtl="0">
              <a:spcBef>
                <a:spcPts val="0"/>
              </a:spcBef>
              <a:spcAft>
                <a:spcPts val="0"/>
              </a:spcAft>
              <a:buNone/>
            </a:pPr>
            <a:r>
              <a:rPr lang="en-US"/>
              <a:t>Land Classifications and Acreage Amounts for each pool from the UMRR LTRM 2010 Land Cover/Use geographic shapefiles</a:t>
            </a:r>
            <a:endParaRPr/>
          </a:p>
          <a:p>
            <a:pPr marL="0" lvl="0" indent="0" algn="l" rtl="0">
              <a:spcBef>
                <a:spcPts val="0"/>
              </a:spcBef>
              <a:spcAft>
                <a:spcPts val="0"/>
              </a:spcAft>
              <a:buNone/>
            </a:pPr>
            <a:r>
              <a:rPr lang="en-US"/>
              <a:t>Aquatic Vegetation Sampling for each pool from UMRCC, various years</a:t>
            </a:r>
            <a:endParaRPr/>
          </a:p>
          <a:p>
            <a:pPr marL="0" lvl="0" indent="0" algn="l" rtl="0">
              <a:spcBef>
                <a:spcPts val="0"/>
              </a:spcBef>
              <a:spcAft>
                <a:spcPts val="0"/>
              </a:spcAft>
              <a:buNone/>
            </a:pPr>
            <a:endParaRPr/>
          </a:p>
        </p:txBody>
      </p:sp>
      <p:sp>
        <p:nvSpPr>
          <p:cNvPr id="360" name="Google Shape;360;ge4a69e9c06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438f9aee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Here’s an example of the results for this variable…</a:t>
            </a:r>
            <a:endParaRPr/>
          </a:p>
          <a:p>
            <a:pPr marL="0" lvl="0" indent="0" algn="l" rtl="0">
              <a:spcBef>
                <a:spcPts val="0"/>
              </a:spcBef>
              <a:spcAft>
                <a:spcPts val="0"/>
              </a:spcAft>
              <a:buNone/>
            </a:pPr>
            <a:r>
              <a:rPr lang="en-US"/>
              <a:t>.</a:t>
            </a:r>
            <a:endParaRPr/>
          </a:p>
        </p:txBody>
      </p:sp>
      <p:sp>
        <p:nvSpPr>
          <p:cNvPr id="379" name="Google Shape;379;ge438f9aee2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e3e15311ff_1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apply this to the drawdown results, we again added in the predicted aquatic vegetation improvements. </a:t>
            </a:r>
            <a:endParaRPr/>
          </a:p>
          <a:p>
            <a:pPr marL="0" lvl="0" indent="0" algn="l" rtl="0">
              <a:spcBef>
                <a:spcPts val="0"/>
              </a:spcBef>
              <a:spcAft>
                <a:spcPts val="0"/>
              </a:spcAft>
              <a:buNone/>
            </a:pPr>
            <a:endParaRPr/>
          </a:p>
          <a:p>
            <a:pPr marL="0" lvl="0" indent="0" algn="l" rtl="0">
              <a:spcBef>
                <a:spcPts val="0"/>
              </a:spcBef>
              <a:spcAft>
                <a:spcPts val="0"/>
              </a:spcAft>
              <a:buNone/>
            </a:pPr>
            <a:r>
              <a:rPr lang="en-US"/>
              <a:t>We’re making the assumption that all new bed acreage will include important food species. This seems extreme, but we’re also leaving out the improvements to existing beds simply because we didn’t have a good way to capture those benefits. We felt this was a good compromise. This was also based on some review of surveys conducted in areas following drawdowns in both the upper pools and the lower pools (24-26), that all included large quantities of these important food species.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Definition = percentage of vegetation beds containing important waterfowl food species</a:t>
            </a:r>
            <a:endParaRPr/>
          </a:p>
        </p:txBody>
      </p:sp>
      <p:sp>
        <p:nvSpPr>
          <p:cNvPr id="388" name="Google Shape;388;ge3e15311ff_1_3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438f9aee2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Definition = percentage of vegetation beds containing important waterfowl food species</a:t>
            </a:r>
            <a:endParaRPr/>
          </a:p>
          <a:p>
            <a:pPr marL="0" lvl="0" indent="0" algn="l" rtl="0">
              <a:spcBef>
                <a:spcPts val="0"/>
              </a:spcBef>
              <a:spcAft>
                <a:spcPts val="0"/>
              </a:spcAft>
              <a:buNone/>
            </a:pPr>
            <a:endParaRPr/>
          </a:p>
        </p:txBody>
      </p:sp>
      <p:sp>
        <p:nvSpPr>
          <p:cNvPr id="414" name="Google Shape;414;ge438f9aee2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82017b89a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82017b89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Lots of numbers. </a:t>
            </a:r>
            <a:endParaRPr/>
          </a:p>
          <a:p>
            <a:pPr marL="0" lvl="0" indent="0" algn="l" rtl="0">
              <a:spcBef>
                <a:spcPts val="0"/>
              </a:spcBef>
              <a:spcAft>
                <a:spcPts val="0"/>
              </a:spcAft>
              <a:buNone/>
            </a:pPr>
            <a:endParaRPr/>
          </a:p>
          <a:p>
            <a:pPr marL="0" lvl="0" indent="0" algn="l" rtl="0">
              <a:spcBef>
                <a:spcPts val="0"/>
              </a:spcBef>
              <a:spcAft>
                <a:spcPts val="0"/>
              </a:spcAft>
              <a:buNone/>
            </a:pPr>
            <a:r>
              <a:rPr lang="en-US"/>
              <a:t>Only the three variables modified are shown here. The “HSI” is the Habitat Suitability Index result from the model. This represents the habitat conditions as a snapshot in time. For example, Pool 2’s HSI of .24 means that it is estimated to be providing about one-quarter of the habitat value that it would under best conditions.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Want you to focus on are how these change from pool-to-pool. If you watch the pools, I think they tend to capture the general trends we assume to move through the river system.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e4c574da45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e4c574da4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Lots of numbers. Want you to focus on the two highlighted areas for these results. If you watch the pools, I think they tend to capture the general trends we assume to move through the river system.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e437d33a3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438" name="Google Shape;438;ge437d33a3f_0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438f9aee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445" name="Google Shape;445;ge438f9aee2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e437d33a3f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here, the existing conditions are shown with the HSI values for a 1 and 2 foot drawdown.</a:t>
            </a:r>
            <a:endParaRPr/>
          </a:p>
        </p:txBody>
      </p:sp>
      <p:sp>
        <p:nvSpPr>
          <p:cNvPr id="452" name="Google Shape;452;ge437d33a3f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437d33a3f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ge437d33a3f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2bf757b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Might mention that it has been used successfully to evaluate multiple HREP projects.</a:t>
            </a:r>
            <a:endParaRPr/>
          </a:p>
        </p:txBody>
      </p:sp>
      <p:sp>
        <p:nvSpPr>
          <p:cNvPr id="143" name="Google Shape;143;ge2bf757b3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4a69e9c0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e4a69e9c06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3e15311ff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step was to make some assumptions about how vegetation would grow in relation to the dewatered areas. </a:t>
            </a:r>
            <a:endParaRPr/>
          </a:p>
          <a:p>
            <a:pPr marL="0" lvl="0" indent="0" algn="l" rtl="0">
              <a:spcBef>
                <a:spcPts val="0"/>
              </a:spcBef>
              <a:spcAft>
                <a:spcPts val="0"/>
              </a:spcAft>
              <a:buNone/>
            </a:pPr>
            <a:endParaRPr/>
          </a:p>
          <a:p>
            <a:pPr marL="0" lvl="0" indent="0" algn="l" rtl="0">
              <a:spcBef>
                <a:spcPts val="0"/>
              </a:spcBef>
              <a:spcAft>
                <a:spcPts val="0"/>
              </a:spcAft>
              <a:buNone/>
            </a:pPr>
            <a:r>
              <a:rPr lang="en-US"/>
              <a:t>For important food plant species, this assumption is based on review of the results of past drawdowns in the upper pools and the monitoring reports of Pools 24-26.</a:t>
            </a:r>
            <a:endParaRPr/>
          </a:p>
        </p:txBody>
      </p:sp>
      <p:sp>
        <p:nvSpPr>
          <p:cNvPr id="162" name="Google Shape;162;ge3e15311ff_1_2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3e15311ff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used: </a:t>
            </a:r>
            <a:endParaRPr/>
          </a:p>
          <a:p>
            <a:pPr marL="0" lvl="0" indent="0" algn="l" rtl="0">
              <a:spcBef>
                <a:spcPts val="0"/>
              </a:spcBef>
              <a:spcAft>
                <a:spcPts val="0"/>
              </a:spcAft>
              <a:buNone/>
            </a:pPr>
            <a:r>
              <a:rPr lang="en-US"/>
              <a:t>Water surface shape of each pool for each drawdown condition and normal conditions</a:t>
            </a:r>
            <a:endParaRPr/>
          </a:p>
          <a:p>
            <a:pPr marL="0" lvl="0" indent="0" algn="l" rtl="0">
              <a:spcBef>
                <a:spcPts val="0"/>
              </a:spcBef>
              <a:spcAft>
                <a:spcPts val="0"/>
              </a:spcAft>
              <a:buNone/>
            </a:pPr>
            <a:r>
              <a:rPr lang="en-US"/>
              <a:t>Acreage Amounts of Land Classifications from the UMRR LTRM 2010 Land Cover/Use geographic shapefiles</a:t>
            </a:r>
            <a:endParaRPr/>
          </a:p>
        </p:txBody>
      </p:sp>
      <p:sp>
        <p:nvSpPr>
          <p:cNvPr id="168" name="Google Shape;168;ge3e15311ff_1_2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4a69e9c06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idea here is to find out what is CURRENTLY in the areas that would be exposed during a drawdown. The simplest way to make assumptions would have been to go with a 1:1 improvement of vegetation with the acres exposed.</a:t>
            </a:r>
            <a:endParaRPr/>
          </a:p>
          <a:p>
            <a:pPr marL="0" lvl="0" indent="0" algn="l" rtl="0">
              <a:spcBef>
                <a:spcPts val="0"/>
              </a:spcBef>
              <a:spcAft>
                <a:spcPts val="0"/>
              </a:spcAft>
              <a:buNone/>
            </a:pPr>
            <a:endParaRPr/>
          </a:p>
          <a:p>
            <a:pPr marL="0" lvl="0" indent="0" algn="l" rtl="0">
              <a:spcBef>
                <a:spcPts val="0"/>
              </a:spcBef>
              <a:spcAft>
                <a:spcPts val="0"/>
              </a:spcAft>
              <a:buNone/>
            </a:pPr>
            <a:r>
              <a:rPr lang="en-US"/>
              <a:t>We decided to try something a little more complicated, which brings the estimate down in areas where vegetation is already good.</a:t>
            </a:r>
            <a:endParaRPr/>
          </a:p>
        </p:txBody>
      </p:sp>
      <p:sp>
        <p:nvSpPr>
          <p:cNvPr id="184" name="Google Shape;184;ge4a69e9c06_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82017b89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 The land class data fortunately contains some info not only about the communities, but also about the vegetation density. (10-33%, 24-66%, 66-90% and 90%+) We used the lowest cutoff, so that if vegetation was more dense than 33% according to the land class data, that acreage wasn’t considered “converted” to becoming new aquatic vegetation.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This really meant we were tailoring the prediction to each pool and account for existing conditions better. Therefore, pools with lots of existing, dense aquatic veg aren’t going to see as much of a gain.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203" name="Google Shape;203;gb82017b89a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4a69e9c06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the same time, we felt this was a little too constraining, as the whole idea is not just to grow new emergent veg solely on exposed areas, but to support existing beds and support other vegetation types, even if not as strongly. What about the areas that aren’t dewatered but where the photic zone is increased to the point of improving conditions.  So we decided to also assign some lesser benefits to SAV and RAF.  </a:t>
            </a:r>
            <a:endParaRPr/>
          </a:p>
          <a:p>
            <a:pPr marL="0" lvl="0" indent="0" algn="l" rtl="0">
              <a:spcBef>
                <a:spcPts val="0"/>
              </a:spcBef>
              <a:spcAft>
                <a:spcPts val="0"/>
              </a:spcAft>
              <a:buNone/>
            </a:pPr>
            <a:endParaRPr/>
          </a:p>
          <a:p>
            <a:pPr marL="0" lvl="0" indent="0" algn="l" rtl="0">
              <a:spcBef>
                <a:spcPts val="0"/>
              </a:spcBef>
              <a:spcAft>
                <a:spcPts val="0"/>
              </a:spcAft>
              <a:buNone/>
            </a:pPr>
            <a:r>
              <a:rPr lang="en-US"/>
              <a:t>Much less information to go off of here and I would bet some mixed feelings on this one. If you have trouble with assuming that some SAV and RAF would be benefited, this could be changed to EV too and we would still see many of the benefits. </a:t>
            </a:r>
            <a:endParaRPr/>
          </a:p>
          <a:p>
            <a:pPr marL="0" lvl="0" indent="0" algn="l" rtl="0">
              <a:spcBef>
                <a:spcPts val="0"/>
              </a:spcBef>
              <a:spcAft>
                <a:spcPts val="0"/>
              </a:spcAft>
              <a:buNone/>
            </a:pPr>
            <a:endParaRPr/>
          </a:p>
          <a:p>
            <a:pPr marL="0" lvl="0" indent="0" algn="l" rtl="0">
              <a:spcBef>
                <a:spcPts val="0"/>
              </a:spcBef>
              <a:spcAft>
                <a:spcPts val="0"/>
              </a:spcAft>
              <a:buNone/>
            </a:pPr>
            <a:r>
              <a:rPr lang="en-US"/>
              <a:t>Decided to make reduced, simplified and conservative estimates by carrying forward the same total acreage of minimally vegetated exposed areas, and assume that amount of area would improve by approximately 50% for each veg type.</a:t>
            </a:r>
            <a:endParaRPr/>
          </a:p>
          <a:p>
            <a:pPr marL="0" lvl="0" indent="0" algn="l" rtl="0">
              <a:spcBef>
                <a:spcPts val="0"/>
              </a:spcBef>
              <a:spcAft>
                <a:spcPts val="0"/>
              </a:spcAft>
              <a:buNone/>
            </a:pPr>
            <a:endParaRPr/>
          </a:p>
          <a:p>
            <a:pPr marL="0" lvl="0" indent="0" algn="l" rtl="0">
              <a:spcBef>
                <a:spcPts val="0"/>
              </a:spcBef>
              <a:spcAft>
                <a:spcPts val="0"/>
              </a:spcAft>
              <a:buNone/>
            </a:pPr>
            <a:r>
              <a:rPr lang="en-US"/>
              <a:t>In addition, we expect benefits to areas that aren’t exposed, but are made temporarily shallower by the drawdown.</a:t>
            </a:r>
            <a:endParaRPr/>
          </a:p>
          <a:p>
            <a:pPr marL="0" lvl="0" indent="0" algn="l" rtl="0">
              <a:spcBef>
                <a:spcPts val="0"/>
              </a:spcBef>
              <a:spcAft>
                <a:spcPts val="0"/>
              </a:spcAft>
              <a:buNone/>
            </a:pPr>
            <a:endParaRPr/>
          </a:p>
          <a:p>
            <a:pPr marL="0" lvl="0" indent="0" algn="l" rtl="0">
              <a:spcBef>
                <a:spcPts val="0"/>
              </a:spcBef>
              <a:spcAft>
                <a:spcPts val="0"/>
              </a:spcAft>
              <a:buNone/>
            </a:pPr>
            <a:r>
              <a:rPr lang="en-US"/>
              <a:t>Assuming that approximately the same area as is exposed is positively impacted.</a:t>
            </a:r>
            <a:endParaRPr/>
          </a:p>
          <a:p>
            <a:pPr marL="0" lvl="0" indent="0" algn="l" rtl="0">
              <a:spcBef>
                <a:spcPts val="0"/>
              </a:spcBef>
              <a:spcAft>
                <a:spcPts val="0"/>
              </a:spcAft>
              <a:buNone/>
            </a:pPr>
            <a:endParaRPr/>
          </a:p>
          <a:p>
            <a:pPr marL="0" lvl="0" indent="0" algn="l" rtl="0">
              <a:spcBef>
                <a:spcPts val="0"/>
              </a:spcBef>
              <a:spcAft>
                <a:spcPts val="0"/>
              </a:spcAft>
              <a:buNone/>
            </a:pPr>
            <a:r>
              <a:rPr lang="en-US"/>
              <a:t>For simplicity we are simply assuming a 50/50 split of:</a:t>
            </a:r>
            <a:endParaRPr/>
          </a:p>
          <a:p>
            <a:pPr marL="0" lvl="0" indent="0" algn="l" rtl="0">
              <a:spcBef>
                <a:spcPts val="0"/>
              </a:spcBef>
              <a:spcAft>
                <a:spcPts val="0"/>
              </a:spcAft>
              <a:buNone/>
            </a:pPr>
            <a:r>
              <a:rPr lang="en-US"/>
              <a:t>Submersed Aquatic Vegetation</a:t>
            </a:r>
            <a:endParaRPr/>
          </a:p>
          <a:p>
            <a:pPr marL="0" lvl="0" indent="0" algn="l" rtl="0">
              <a:spcBef>
                <a:spcPts val="0"/>
              </a:spcBef>
              <a:spcAft>
                <a:spcPts val="0"/>
              </a:spcAft>
              <a:buNone/>
            </a:pPr>
            <a:r>
              <a:rPr lang="en-US"/>
              <a:t>Rooted Floating Aquatics</a:t>
            </a:r>
            <a:endParaRPr/>
          </a:p>
          <a:p>
            <a:pPr marL="0" lvl="0" indent="0" algn="l" rtl="0">
              <a:spcBef>
                <a:spcPts val="0"/>
              </a:spcBef>
              <a:spcAft>
                <a:spcPts val="0"/>
              </a:spcAft>
              <a:buNone/>
            </a:pPr>
            <a:endParaRPr/>
          </a:p>
        </p:txBody>
      </p:sp>
      <p:sp>
        <p:nvSpPr>
          <p:cNvPr id="218" name="Google Shape;218;ge4a69e9c06_3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e3e15311ff_0_576"/>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ge3e15311ff_0_576"/>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e3e15311ff_0_57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e3e15311ff_0_6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e3e15311ff_0_6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ge3e15311ff_0_6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e3e15311ff_0_6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ge3e15311ff_1_171"/>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ge3e15311ff_1_171"/>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9" name="Google Shape;59;ge3e15311ff_1_17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ge3e15311ff_1_1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ge3e15311ff_1_1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ge3e15311ff_1_17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ge3e15311ff_1_17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 name="Google Shape;65;ge3e15311ff_1_17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ge3e15311ff_1_1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ge3e15311ff_1_1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ge3e15311ff_1_183"/>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ge3e15311ff_1_183"/>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1" name="Google Shape;71;ge3e15311ff_1_18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ge3e15311ff_1_18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ge3e15311ff_1_1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ge3e15311ff_1_1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ge3e15311ff_1_189"/>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 name="Google Shape;77;ge3e15311ff_1_189"/>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8" name="Google Shape;78;ge3e15311ff_1_18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ge3e15311ff_1_18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ge3e15311ff_1_1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ge3e15311ff_1_19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ge3e15311ff_1_19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4" name="Google Shape;84;ge3e15311ff_1_19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 name="Google Shape;85;ge3e15311ff_1_19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6" name="Google Shape;86;ge3e15311ff_1_19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 name="Google Shape;87;ge3e15311ff_1_19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ge3e15311ff_1_19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ge3e15311ff_1_1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ge3e15311ff_1_20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ge3e15311ff_1_20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ge3e15311ff_1_20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ge3e15311ff_1_2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ge3e15311ff_1_2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ge3e15311ff_1_2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ge3e15311ff_1_2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ge3e15311ff_1_214"/>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ge3e15311ff_1_214"/>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02" name="Google Shape;102;ge3e15311ff_1_214"/>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03" name="Google Shape;103;ge3e15311ff_1_2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ge3e15311ff_1_2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ge3e15311ff_1_2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e3e15311ff_0_580"/>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ge3e15311ff_0_58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ge3e15311ff_1_22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ge3e15311ff_1_221"/>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ge3e15311ff_1_221"/>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10" name="Google Shape;110;ge3e15311ff_1_2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ge3e15311ff_1_2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ge3e15311ff_1_2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ge3e15311ff_1_2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ge3e15311ff_1_228"/>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6" name="Google Shape;116;ge3e15311ff_1_2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ge3e15311ff_1_2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ge3e15311ff_1_2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ge3e15311ff_1_23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ge3e15311ff_1_23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ge3e15311ff_1_23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ge3e15311ff_1_2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ge3e15311ff_1_2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e3e15311ff_0_58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ge3e15311ff_0_58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ge3e15311ff_0_58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e3e15311ff_0_58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e3e15311ff_0_587"/>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ge3e15311ff_0_587"/>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ge3e15311ff_0_58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e3e15311ff_0_59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ge3e15311ff_0_59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e3e15311ff_0_595"/>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ge3e15311ff_0_595"/>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ge3e15311ff_0_5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e3e15311ff_0_599"/>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ge3e15311ff_0_59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e3e15311ff_0_60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e3e15311ff_0_602"/>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ge3e15311ff_0_602"/>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ge3e15311ff_0_602"/>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0" name="Google Shape;40;ge3e15311ff_0_60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e3e15311ff_0_608"/>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ge3e15311ff_0_60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e3e15311ff_0_57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ge3e15311ff_0_57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 name="Google Shape;8;ge3e15311ff_0_57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ge3e15311ff_1_16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ge3e15311ff_1_16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ge3e15311ff_1_16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e3e15311ff_1_16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e3e15311ff_1_1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gb8220bd630_0_9"/>
          <p:cNvPicPr preferRelativeResize="0"/>
          <p:nvPr/>
        </p:nvPicPr>
        <p:blipFill>
          <a:blip r:embed="rId3">
            <a:alphaModFix/>
          </a:blip>
          <a:stretch>
            <a:fillRect/>
          </a:stretch>
        </p:blipFill>
        <p:spPr>
          <a:xfrm>
            <a:off x="-64100" y="0"/>
            <a:ext cx="12256102" cy="6858002"/>
          </a:xfrm>
          <a:prstGeom prst="rect">
            <a:avLst/>
          </a:prstGeom>
          <a:noFill/>
          <a:ln>
            <a:noFill/>
          </a:ln>
        </p:spPr>
      </p:pic>
      <p:sp>
        <p:nvSpPr>
          <p:cNvPr id="130" name="Google Shape;130;gb8220bd630_0_9"/>
          <p:cNvSpPr txBox="1">
            <a:spLocks noGrp="1"/>
          </p:cNvSpPr>
          <p:nvPr>
            <p:ph type="ctrTitle"/>
          </p:nvPr>
        </p:nvSpPr>
        <p:spPr>
          <a:xfrm>
            <a:off x="1636150" y="-228612"/>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b="1">
                <a:solidFill>
                  <a:schemeClr val="lt1"/>
                </a:solidFill>
              </a:rPr>
              <a:t>Ecosystem Benefits for WLM Action</a:t>
            </a:r>
            <a:r>
              <a:rPr lang="en-US"/>
              <a:t> </a:t>
            </a:r>
            <a:endParaRPr/>
          </a:p>
        </p:txBody>
      </p:sp>
      <p:sp>
        <p:nvSpPr>
          <p:cNvPr id="131" name="Google Shape;131;gb8220bd630_0_9"/>
          <p:cNvSpPr txBox="1">
            <a:spLocks noGrp="1"/>
          </p:cNvSpPr>
          <p:nvPr>
            <p:ph type="subTitle" idx="1"/>
          </p:nvPr>
        </p:nvSpPr>
        <p:spPr>
          <a:xfrm>
            <a:off x="1524000" y="23725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sz="2600" b="1"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e437d33a3f_0_18"/>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Water Level Management</a:t>
            </a:r>
            <a:endParaRPr sz="2400" b="1">
              <a:solidFill>
                <a:schemeClr val="lt1"/>
              </a:solidFill>
              <a:latin typeface="Calibri"/>
              <a:ea typeface="Calibri"/>
              <a:cs typeface="Calibri"/>
              <a:sym typeface="Calibri"/>
            </a:endParaRPr>
          </a:p>
        </p:txBody>
      </p:sp>
      <p:sp>
        <p:nvSpPr>
          <p:cNvPr id="235" name="Google Shape;235;ge437d33a3f_0_18"/>
          <p:cNvSpPr txBox="1"/>
          <p:nvPr/>
        </p:nvSpPr>
        <p:spPr>
          <a:xfrm>
            <a:off x="87075" y="464350"/>
            <a:ext cx="12018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Dabbling Duck Model, Variable 5: Percent Open Water</a:t>
            </a:r>
            <a:endParaRPr sz="21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36" name="Google Shape;236;ge437d33a3f_0_18"/>
          <p:cNvSpPr/>
          <p:nvPr/>
        </p:nvSpPr>
        <p:spPr>
          <a:xfrm>
            <a:off x="8705475" y="3698575"/>
            <a:ext cx="276300" cy="461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e437d33a3f_0_18"/>
          <p:cNvSpPr txBox="1"/>
          <p:nvPr/>
        </p:nvSpPr>
        <p:spPr>
          <a:xfrm>
            <a:off x="164125" y="2310225"/>
            <a:ext cx="3396600" cy="785100"/>
          </a:xfrm>
          <a:prstGeom prst="rect">
            <a:avLst/>
          </a:prstGeom>
          <a:solidFill>
            <a:schemeClr val="accent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a:latin typeface="Calibri"/>
                <a:ea typeface="Calibri"/>
                <a:cs typeface="Calibri"/>
                <a:sym typeface="Calibri"/>
              </a:rPr>
              <a:t> </a:t>
            </a:r>
            <a:r>
              <a:rPr lang="en-US" sz="2100">
                <a:solidFill>
                  <a:schemeClr val="lt1"/>
                </a:solidFill>
                <a:latin typeface="Calibri"/>
                <a:ea typeface="Calibri"/>
                <a:cs typeface="Calibri"/>
                <a:sym typeface="Calibri"/>
              </a:rPr>
              <a:t>(</a:t>
            </a:r>
            <a:r>
              <a:rPr lang="en-US" sz="1800">
                <a:solidFill>
                  <a:schemeClr val="lt1"/>
                </a:solidFill>
                <a:latin typeface="Calibri"/>
                <a:ea typeface="Calibri"/>
                <a:cs typeface="Calibri"/>
                <a:sym typeface="Calibri"/>
              </a:rPr>
              <a:t>Acres of Open Water - unvegetated</a:t>
            </a:r>
            <a:endParaRPr sz="1800">
              <a:solidFill>
                <a:schemeClr val="lt1"/>
              </a:solidFill>
              <a:latin typeface="Calibri"/>
              <a:ea typeface="Calibri"/>
              <a:cs typeface="Calibri"/>
              <a:sym typeface="Calibri"/>
            </a:endParaRPr>
          </a:p>
        </p:txBody>
      </p:sp>
      <p:sp>
        <p:nvSpPr>
          <p:cNvPr id="238" name="Google Shape;238;ge437d33a3f_0_18"/>
          <p:cNvSpPr/>
          <p:nvPr/>
        </p:nvSpPr>
        <p:spPr>
          <a:xfrm>
            <a:off x="3609025" y="2589091"/>
            <a:ext cx="237300" cy="227400"/>
          </a:xfrm>
          <a:prstGeom prst="mathPlus">
            <a:avLst>
              <a:gd name="adj1" fmla="val 2352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9" name="Google Shape;239;ge437d33a3f_0_18"/>
          <p:cNvSpPr txBox="1"/>
          <p:nvPr/>
        </p:nvSpPr>
        <p:spPr>
          <a:xfrm>
            <a:off x="3894625" y="2302588"/>
            <a:ext cx="3770400" cy="800400"/>
          </a:xfrm>
          <a:prstGeom prst="rect">
            <a:avLst/>
          </a:prstGeom>
          <a:solidFill>
            <a:schemeClr val="accent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latin typeface="Calibri"/>
                <a:ea typeface="Calibri"/>
                <a:cs typeface="Calibri"/>
                <a:sym typeface="Calibri"/>
              </a:rPr>
              <a:t>Acres of Open Water - sparsely vegetated</a:t>
            </a:r>
            <a:r>
              <a:rPr lang="en-US" sz="2200">
                <a:solidFill>
                  <a:schemeClr val="lt1"/>
                </a:solidFill>
                <a:latin typeface="Calibri"/>
                <a:ea typeface="Calibri"/>
                <a:cs typeface="Calibri"/>
                <a:sym typeface="Calibri"/>
              </a:rPr>
              <a:t>)</a:t>
            </a:r>
            <a:endParaRPr sz="2200">
              <a:solidFill>
                <a:schemeClr val="lt1"/>
              </a:solidFill>
              <a:latin typeface="Calibri"/>
              <a:ea typeface="Calibri"/>
              <a:cs typeface="Calibri"/>
              <a:sym typeface="Calibri"/>
            </a:endParaRPr>
          </a:p>
        </p:txBody>
      </p:sp>
      <p:sp>
        <p:nvSpPr>
          <p:cNvPr id="240" name="Google Shape;240;ge437d33a3f_0_18"/>
          <p:cNvSpPr/>
          <p:nvPr/>
        </p:nvSpPr>
        <p:spPr>
          <a:xfrm>
            <a:off x="7727752" y="2534927"/>
            <a:ext cx="237300" cy="335700"/>
          </a:xfrm>
          <a:prstGeom prst="mathDivide">
            <a:avLst>
              <a:gd name="adj1" fmla="val 23520"/>
              <a:gd name="adj2" fmla="val 5880"/>
              <a:gd name="adj3"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1" name="Google Shape;241;ge437d33a3f_0_18"/>
          <p:cNvSpPr txBox="1"/>
          <p:nvPr/>
        </p:nvSpPr>
        <p:spPr>
          <a:xfrm>
            <a:off x="8027775" y="2333338"/>
            <a:ext cx="1631700" cy="738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Acres of Total Aquatic Area</a:t>
            </a:r>
            <a:endParaRPr sz="2000">
              <a:solidFill>
                <a:schemeClr val="lt1"/>
              </a:solidFill>
            </a:endParaRPr>
          </a:p>
        </p:txBody>
      </p:sp>
      <p:sp>
        <p:nvSpPr>
          <p:cNvPr id="242" name="Google Shape;242;ge437d33a3f_0_18"/>
          <p:cNvSpPr/>
          <p:nvPr/>
        </p:nvSpPr>
        <p:spPr>
          <a:xfrm>
            <a:off x="9726938" y="2589077"/>
            <a:ext cx="330000" cy="2274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ge437d33a3f_0_18"/>
          <p:cNvSpPr txBox="1"/>
          <p:nvPr/>
        </p:nvSpPr>
        <p:spPr>
          <a:xfrm>
            <a:off x="10124425" y="2333325"/>
            <a:ext cx="1936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dk1"/>
                </a:solidFill>
                <a:latin typeface="Calibri"/>
                <a:ea typeface="Calibri"/>
                <a:cs typeface="Calibri"/>
                <a:sym typeface="Calibri"/>
              </a:rPr>
              <a:t>Percent Open Water</a:t>
            </a:r>
            <a:endParaRPr sz="1800">
              <a:solidFill>
                <a:schemeClr val="dk1"/>
              </a:solidFill>
              <a:latin typeface="Calibri"/>
              <a:ea typeface="Calibri"/>
              <a:cs typeface="Calibri"/>
              <a:sym typeface="Calibri"/>
            </a:endParaRPr>
          </a:p>
        </p:txBody>
      </p:sp>
      <p:sp>
        <p:nvSpPr>
          <p:cNvPr id="244" name="Google Shape;244;ge437d33a3f_0_18"/>
          <p:cNvSpPr/>
          <p:nvPr/>
        </p:nvSpPr>
        <p:spPr>
          <a:xfrm rot="-5400000" flipH="1">
            <a:off x="3653800" y="-133162"/>
            <a:ext cx="240900" cy="4616700"/>
          </a:xfrm>
          <a:prstGeom prst="leftBrace">
            <a:avLst>
              <a:gd name="adj1" fmla="val 50000"/>
              <a:gd name="adj2" fmla="val 4811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p>
        </p:txBody>
      </p:sp>
      <p:sp>
        <p:nvSpPr>
          <p:cNvPr id="245" name="Google Shape;245;ge437d33a3f_0_18"/>
          <p:cNvSpPr txBox="1"/>
          <p:nvPr/>
        </p:nvSpPr>
        <p:spPr>
          <a:xfrm>
            <a:off x="2380075" y="1514275"/>
            <a:ext cx="2695200" cy="4617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Acres of “Open Water</a:t>
            </a:r>
            <a:r>
              <a:rPr lang="en-US" sz="1600">
                <a:solidFill>
                  <a:schemeClr val="lt1"/>
                </a:solidFill>
                <a:latin typeface="Calibri"/>
                <a:ea typeface="Calibri"/>
                <a:cs typeface="Calibri"/>
                <a:sym typeface="Calibri"/>
              </a:rPr>
              <a:t>”</a:t>
            </a:r>
            <a:endParaRPr sz="1900">
              <a:solidFill>
                <a:schemeClr val="lt1"/>
              </a:solidFill>
              <a:latin typeface="Calibri"/>
              <a:ea typeface="Calibri"/>
              <a:cs typeface="Calibri"/>
              <a:sym typeface="Calibri"/>
            </a:endParaRPr>
          </a:p>
        </p:txBody>
      </p:sp>
      <p:sp>
        <p:nvSpPr>
          <p:cNvPr id="246" name="Google Shape;246;ge437d33a3f_0_18"/>
          <p:cNvSpPr/>
          <p:nvPr/>
        </p:nvSpPr>
        <p:spPr>
          <a:xfrm>
            <a:off x="87075" y="1412550"/>
            <a:ext cx="11876400" cy="200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e437d33a3f_0_18"/>
          <p:cNvSpPr txBox="1"/>
          <p:nvPr/>
        </p:nvSpPr>
        <p:spPr>
          <a:xfrm>
            <a:off x="0" y="6567725"/>
            <a:ext cx="234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Pool 2</a:t>
            </a:r>
            <a:endParaRPr>
              <a:latin typeface="Calibri"/>
              <a:ea typeface="Calibri"/>
              <a:cs typeface="Calibri"/>
              <a:sym typeface="Calibri"/>
            </a:endParaRPr>
          </a:p>
        </p:txBody>
      </p:sp>
      <p:pic>
        <p:nvPicPr>
          <p:cNvPr id="248" name="Google Shape;248;ge437d33a3f_0_18"/>
          <p:cNvPicPr preferRelativeResize="0"/>
          <p:nvPr/>
        </p:nvPicPr>
        <p:blipFill>
          <a:blip r:embed="rId3">
            <a:alphaModFix/>
          </a:blip>
          <a:stretch>
            <a:fillRect/>
          </a:stretch>
        </p:blipFill>
        <p:spPr>
          <a:xfrm>
            <a:off x="3924475" y="4352888"/>
            <a:ext cx="3396599" cy="2251575"/>
          </a:xfrm>
          <a:prstGeom prst="rect">
            <a:avLst/>
          </a:prstGeom>
          <a:noFill/>
          <a:ln w="9525" cap="flat" cmpd="sng">
            <a:solidFill>
              <a:schemeClr val="dk1"/>
            </a:solidFill>
            <a:prstDash val="solid"/>
            <a:round/>
            <a:headEnd type="none" w="sm" len="sm"/>
            <a:tailEnd type="none" w="sm" len="sm"/>
          </a:ln>
        </p:spPr>
      </p:pic>
      <p:pic>
        <p:nvPicPr>
          <p:cNvPr id="249" name="Google Shape;249;ge437d33a3f_0_18"/>
          <p:cNvPicPr preferRelativeResize="0"/>
          <p:nvPr/>
        </p:nvPicPr>
        <p:blipFill>
          <a:blip r:embed="rId4">
            <a:alphaModFix/>
          </a:blip>
          <a:stretch>
            <a:fillRect/>
          </a:stretch>
        </p:blipFill>
        <p:spPr>
          <a:xfrm>
            <a:off x="7645949" y="4352900"/>
            <a:ext cx="3359436" cy="2215174"/>
          </a:xfrm>
          <a:prstGeom prst="rect">
            <a:avLst/>
          </a:prstGeom>
          <a:noFill/>
          <a:ln w="9525" cap="flat" cmpd="sng">
            <a:solidFill>
              <a:schemeClr val="dk1"/>
            </a:solidFill>
            <a:prstDash val="solid"/>
            <a:round/>
            <a:headEnd type="none" w="sm" len="sm"/>
            <a:tailEnd type="none" w="sm" len="sm"/>
          </a:ln>
        </p:spPr>
      </p:pic>
      <p:pic>
        <p:nvPicPr>
          <p:cNvPr id="250" name="Google Shape;250;ge437d33a3f_0_18"/>
          <p:cNvPicPr preferRelativeResize="0"/>
          <p:nvPr/>
        </p:nvPicPr>
        <p:blipFill>
          <a:blip r:embed="rId5">
            <a:alphaModFix/>
          </a:blip>
          <a:stretch>
            <a:fillRect/>
          </a:stretch>
        </p:blipFill>
        <p:spPr>
          <a:xfrm>
            <a:off x="203000" y="4352902"/>
            <a:ext cx="3396600" cy="2234910"/>
          </a:xfrm>
          <a:prstGeom prst="rect">
            <a:avLst/>
          </a:prstGeom>
          <a:noFill/>
          <a:ln w="9525" cap="flat" cmpd="sng">
            <a:solidFill>
              <a:schemeClr val="dk1"/>
            </a:solidFill>
            <a:prstDash val="solid"/>
            <a:round/>
            <a:headEnd type="none" w="sm" len="sm"/>
            <a:tailEnd type="none" w="sm" len="sm"/>
          </a:ln>
        </p:spPr>
      </p:pic>
      <p:sp>
        <p:nvSpPr>
          <p:cNvPr id="251" name="Google Shape;251;ge437d33a3f_0_18"/>
          <p:cNvSpPr/>
          <p:nvPr/>
        </p:nvSpPr>
        <p:spPr>
          <a:xfrm>
            <a:off x="5484625" y="3689475"/>
            <a:ext cx="276300" cy="461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e437d33a3f_0_18"/>
          <p:cNvSpPr/>
          <p:nvPr/>
        </p:nvSpPr>
        <p:spPr>
          <a:xfrm>
            <a:off x="1724275" y="3693638"/>
            <a:ext cx="276300" cy="461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e3e15311ff_1_286"/>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Water Level Management</a:t>
            </a:r>
            <a:endParaRPr sz="2400" b="1">
              <a:solidFill>
                <a:schemeClr val="lt1"/>
              </a:solidFill>
              <a:latin typeface="Calibri"/>
              <a:ea typeface="Calibri"/>
              <a:cs typeface="Calibri"/>
              <a:sym typeface="Calibri"/>
            </a:endParaRPr>
          </a:p>
        </p:txBody>
      </p:sp>
      <p:sp>
        <p:nvSpPr>
          <p:cNvPr id="608" name="Google Shape;608;ge3e15311ff_1_286"/>
          <p:cNvSpPr txBox="1"/>
          <p:nvPr/>
        </p:nvSpPr>
        <p:spPr>
          <a:xfrm>
            <a:off x="117450" y="552250"/>
            <a:ext cx="120183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Dabbling Duck Model, Variable 5: Percent Open Water</a:t>
            </a:r>
            <a:endParaRPr sz="2100" b="1">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Definition = water areas with no floating leaved aquatic or emergent vegetation present or those areas with less than 50% canopy coverage from aquatic vegetation.</a:t>
            </a:r>
            <a:endParaRPr sz="17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Data used: Land Classifications and Acreage Amounts for each pool from the UMRR LTRM 2010 Land Cover/Use geographic shapefiles</a:t>
            </a:r>
            <a:endParaRPr>
              <a:latin typeface="Calibri"/>
              <a:ea typeface="Calibri"/>
              <a:cs typeface="Calibri"/>
              <a:sym typeface="Calibri"/>
            </a:endParaRPr>
          </a:p>
        </p:txBody>
      </p:sp>
      <p:sp>
        <p:nvSpPr>
          <p:cNvPr id="609" name="Google Shape;609;ge3e15311ff_1_286"/>
          <p:cNvSpPr txBox="1"/>
          <p:nvPr/>
        </p:nvSpPr>
        <p:spPr>
          <a:xfrm>
            <a:off x="164150" y="2879663"/>
            <a:ext cx="3396600" cy="4770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Calibri"/>
                <a:ea typeface="Calibri"/>
                <a:cs typeface="Calibri"/>
                <a:sym typeface="Calibri"/>
              </a:rPr>
              <a:t> </a:t>
            </a:r>
            <a:r>
              <a:rPr lang="en-US" sz="1900">
                <a:solidFill>
                  <a:schemeClr val="lt1"/>
                </a:solidFill>
                <a:latin typeface="Calibri"/>
                <a:ea typeface="Calibri"/>
                <a:cs typeface="Calibri"/>
                <a:sym typeface="Calibri"/>
              </a:rPr>
              <a:t>(</a:t>
            </a:r>
            <a:r>
              <a:rPr lang="en-US" sz="1600">
                <a:solidFill>
                  <a:schemeClr val="lt1"/>
                </a:solidFill>
                <a:latin typeface="Calibri"/>
                <a:ea typeface="Calibri"/>
                <a:cs typeface="Calibri"/>
                <a:sym typeface="Calibri"/>
              </a:rPr>
              <a:t>Acres of Open Water - unvegetated</a:t>
            </a:r>
            <a:endParaRPr sz="1600">
              <a:solidFill>
                <a:schemeClr val="lt1"/>
              </a:solidFill>
              <a:latin typeface="Calibri"/>
              <a:ea typeface="Calibri"/>
              <a:cs typeface="Calibri"/>
              <a:sym typeface="Calibri"/>
            </a:endParaRPr>
          </a:p>
        </p:txBody>
      </p:sp>
      <p:sp>
        <p:nvSpPr>
          <p:cNvPr id="610" name="Google Shape;610;ge3e15311ff_1_286"/>
          <p:cNvSpPr/>
          <p:nvPr/>
        </p:nvSpPr>
        <p:spPr>
          <a:xfrm>
            <a:off x="3599375" y="3004454"/>
            <a:ext cx="237300" cy="227400"/>
          </a:xfrm>
          <a:prstGeom prst="mathPlus">
            <a:avLst>
              <a:gd name="adj1" fmla="val 2352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11" name="Google Shape;611;ge3e15311ff_1_286"/>
          <p:cNvSpPr txBox="1"/>
          <p:nvPr/>
        </p:nvSpPr>
        <p:spPr>
          <a:xfrm>
            <a:off x="3875313" y="2871850"/>
            <a:ext cx="3770400" cy="4926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Calibri"/>
                <a:ea typeface="Calibri"/>
                <a:cs typeface="Calibri"/>
                <a:sym typeface="Calibri"/>
              </a:rPr>
              <a:t>Acres of Open Water - sparsely vegetated</a:t>
            </a: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p:txBody>
      </p:sp>
      <p:sp>
        <p:nvSpPr>
          <p:cNvPr id="612" name="Google Shape;612;ge3e15311ff_1_286"/>
          <p:cNvSpPr/>
          <p:nvPr/>
        </p:nvSpPr>
        <p:spPr>
          <a:xfrm>
            <a:off x="7723002" y="2907952"/>
            <a:ext cx="237300" cy="335700"/>
          </a:xfrm>
          <a:prstGeom prst="mathDivide">
            <a:avLst>
              <a:gd name="adj1" fmla="val 23520"/>
              <a:gd name="adj2" fmla="val 5880"/>
              <a:gd name="adj3"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13" name="Google Shape;613;ge3e15311ff_1_286"/>
          <p:cNvSpPr txBox="1"/>
          <p:nvPr/>
        </p:nvSpPr>
        <p:spPr>
          <a:xfrm>
            <a:off x="8037600" y="2793413"/>
            <a:ext cx="1631700" cy="6771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Calibri"/>
                <a:ea typeface="Calibri"/>
                <a:cs typeface="Calibri"/>
                <a:sym typeface="Calibri"/>
              </a:rPr>
              <a:t>Acres of Total Aquatic Area</a:t>
            </a:r>
            <a:endParaRPr sz="1800">
              <a:solidFill>
                <a:schemeClr val="lt1"/>
              </a:solidFill>
            </a:endParaRPr>
          </a:p>
        </p:txBody>
      </p:sp>
      <p:sp>
        <p:nvSpPr>
          <p:cNvPr id="614" name="Google Shape;614;ge3e15311ff_1_286"/>
          <p:cNvSpPr/>
          <p:nvPr/>
        </p:nvSpPr>
        <p:spPr>
          <a:xfrm>
            <a:off x="9726938" y="2962102"/>
            <a:ext cx="330000" cy="2274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ge3e15311ff_1_286"/>
          <p:cNvSpPr txBox="1"/>
          <p:nvPr/>
        </p:nvSpPr>
        <p:spPr>
          <a:xfrm>
            <a:off x="10114600" y="2860250"/>
            <a:ext cx="1936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dk1"/>
                </a:solidFill>
                <a:latin typeface="Calibri"/>
                <a:ea typeface="Calibri"/>
                <a:cs typeface="Calibri"/>
                <a:sym typeface="Calibri"/>
              </a:rPr>
              <a:t>Percent Open Water</a:t>
            </a:r>
            <a:endParaRPr sz="1600">
              <a:solidFill>
                <a:schemeClr val="dk1"/>
              </a:solidFill>
              <a:latin typeface="Calibri"/>
              <a:ea typeface="Calibri"/>
              <a:cs typeface="Calibri"/>
              <a:sym typeface="Calibri"/>
            </a:endParaRPr>
          </a:p>
        </p:txBody>
      </p:sp>
      <p:sp>
        <p:nvSpPr>
          <p:cNvPr id="616" name="Google Shape;616;ge3e15311ff_1_286"/>
          <p:cNvSpPr/>
          <p:nvPr/>
        </p:nvSpPr>
        <p:spPr>
          <a:xfrm rot="-5400000" flipH="1">
            <a:off x="3653800" y="417313"/>
            <a:ext cx="240900" cy="4616700"/>
          </a:xfrm>
          <a:prstGeom prst="leftBrace">
            <a:avLst>
              <a:gd name="adj1" fmla="val 50000"/>
              <a:gd name="adj2" fmla="val 4811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p>
        </p:txBody>
      </p:sp>
      <p:sp>
        <p:nvSpPr>
          <p:cNvPr id="617" name="Google Shape;617;ge3e15311ff_1_286"/>
          <p:cNvSpPr txBox="1"/>
          <p:nvPr/>
        </p:nvSpPr>
        <p:spPr>
          <a:xfrm>
            <a:off x="2734149" y="2148400"/>
            <a:ext cx="2607395" cy="4311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lt1"/>
                </a:solidFill>
                <a:latin typeface="Calibri"/>
                <a:ea typeface="Calibri"/>
                <a:cs typeface="Calibri"/>
                <a:sym typeface="Calibri"/>
              </a:rPr>
              <a:t>Acres of “Open Water”</a:t>
            </a:r>
            <a:endParaRPr sz="1900" dirty="0">
              <a:solidFill>
                <a:schemeClr val="lt1"/>
              </a:solidFill>
              <a:latin typeface="Calibri"/>
              <a:ea typeface="Calibri"/>
              <a:cs typeface="Calibri"/>
              <a:sym typeface="Calibri"/>
            </a:endParaRPr>
          </a:p>
        </p:txBody>
      </p:sp>
      <p:sp>
        <p:nvSpPr>
          <p:cNvPr id="618" name="Google Shape;618;ge3e15311ff_1_286"/>
          <p:cNvSpPr/>
          <p:nvPr/>
        </p:nvSpPr>
        <p:spPr>
          <a:xfrm>
            <a:off x="121800" y="2075950"/>
            <a:ext cx="11948400" cy="1584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9" name="Google Shape;619;ge3e15311ff_1_286"/>
          <p:cNvPicPr preferRelativeResize="0"/>
          <p:nvPr/>
        </p:nvPicPr>
        <p:blipFill>
          <a:blip r:embed="rId3">
            <a:alphaModFix/>
          </a:blip>
          <a:stretch>
            <a:fillRect/>
          </a:stretch>
        </p:blipFill>
        <p:spPr>
          <a:xfrm>
            <a:off x="347625" y="4859750"/>
            <a:ext cx="11557951" cy="1813950"/>
          </a:xfrm>
          <a:prstGeom prst="rect">
            <a:avLst/>
          </a:prstGeom>
          <a:noFill/>
          <a:ln>
            <a:noFill/>
          </a:ln>
        </p:spPr>
      </p:pic>
      <p:sp>
        <p:nvSpPr>
          <p:cNvPr id="620" name="Google Shape;620;ge3e15311ff_1_286"/>
          <p:cNvSpPr txBox="1"/>
          <p:nvPr/>
        </p:nvSpPr>
        <p:spPr>
          <a:xfrm>
            <a:off x="121800" y="4398050"/>
            <a:ext cx="227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Example of Results:</a:t>
            </a:r>
            <a:endParaRPr sz="1800">
              <a:latin typeface="Calibri"/>
              <a:ea typeface="Calibri"/>
              <a:cs typeface="Calibri"/>
              <a:sym typeface="Calibri"/>
            </a:endParaRPr>
          </a:p>
        </p:txBody>
      </p:sp>
      <p:sp>
        <p:nvSpPr>
          <p:cNvPr id="621" name="Google Shape;621;ge3e15311ff_1_286"/>
          <p:cNvSpPr txBox="1"/>
          <p:nvPr/>
        </p:nvSpPr>
        <p:spPr>
          <a:xfrm>
            <a:off x="1968225" y="3782438"/>
            <a:ext cx="899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Model Scoring:</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&lt;10% = </a:t>
            </a:r>
            <a:r>
              <a:rPr lang="en-US" b="1">
                <a:latin typeface="Calibri"/>
                <a:ea typeface="Calibri"/>
                <a:cs typeface="Calibri"/>
                <a:sym typeface="Calibri"/>
              </a:rPr>
              <a:t>1</a:t>
            </a:r>
            <a:r>
              <a:rPr lang="en-US">
                <a:latin typeface="Calibri"/>
                <a:ea typeface="Calibri"/>
                <a:cs typeface="Calibri"/>
                <a:sym typeface="Calibri"/>
              </a:rPr>
              <a:t>            10 - 25% = </a:t>
            </a:r>
            <a:r>
              <a:rPr lang="en-US" b="1">
                <a:latin typeface="Calibri"/>
                <a:ea typeface="Calibri"/>
                <a:cs typeface="Calibri"/>
                <a:sym typeface="Calibri"/>
              </a:rPr>
              <a:t>5 </a:t>
            </a:r>
            <a:r>
              <a:rPr lang="en-US">
                <a:latin typeface="Calibri"/>
                <a:ea typeface="Calibri"/>
                <a:cs typeface="Calibri"/>
                <a:sym typeface="Calibri"/>
              </a:rPr>
              <a:t>         25 - 40% = </a:t>
            </a:r>
            <a:r>
              <a:rPr lang="en-US" b="1">
                <a:latin typeface="Calibri"/>
                <a:ea typeface="Calibri"/>
                <a:cs typeface="Calibri"/>
                <a:sym typeface="Calibri"/>
              </a:rPr>
              <a:t>7</a:t>
            </a:r>
            <a:r>
              <a:rPr lang="en-US">
                <a:latin typeface="Calibri"/>
                <a:ea typeface="Calibri"/>
                <a:cs typeface="Calibri"/>
                <a:sym typeface="Calibri"/>
              </a:rPr>
              <a:t>         40 - 60% = </a:t>
            </a:r>
            <a:r>
              <a:rPr lang="en-US" b="1">
                <a:latin typeface="Calibri"/>
                <a:ea typeface="Calibri"/>
                <a:cs typeface="Calibri"/>
                <a:sym typeface="Calibri"/>
              </a:rPr>
              <a:t>10</a:t>
            </a:r>
            <a:r>
              <a:rPr lang="en-US">
                <a:latin typeface="Calibri"/>
                <a:ea typeface="Calibri"/>
                <a:cs typeface="Calibri"/>
                <a:sym typeface="Calibri"/>
              </a:rPr>
              <a:t>           60 - 75% = </a:t>
            </a:r>
            <a:r>
              <a:rPr lang="en-US" b="1">
                <a:latin typeface="Calibri"/>
                <a:ea typeface="Calibri"/>
                <a:cs typeface="Calibri"/>
                <a:sym typeface="Calibri"/>
              </a:rPr>
              <a:t>7 </a:t>
            </a:r>
            <a:r>
              <a:rPr lang="en-US">
                <a:latin typeface="Calibri"/>
                <a:ea typeface="Calibri"/>
                <a:cs typeface="Calibri"/>
                <a:sym typeface="Calibri"/>
              </a:rPr>
              <a:t>         75 - 90% = </a:t>
            </a:r>
            <a:r>
              <a:rPr lang="en-US" b="1">
                <a:latin typeface="Calibri"/>
                <a:ea typeface="Calibri"/>
                <a:cs typeface="Calibri"/>
                <a:sym typeface="Calibri"/>
              </a:rPr>
              <a:t>5 </a:t>
            </a:r>
            <a:r>
              <a:rPr lang="en-US">
                <a:latin typeface="Calibri"/>
                <a:ea typeface="Calibri"/>
                <a:cs typeface="Calibri"/>
                <a:sym typeface="Calibri"/>
              </a:rPr>
              <a:t>           &gt;90% = </a:t>
            </a:r>
            <a:r>
              <a:rPr lang="en-US" b="1">
                <a:latin typeface="Calibri"/>
                <a:ea typeface="Calibri"/>
                <a:cs typeface="Calibri"/>
                <a:sym typeface="Calibri"/>
              </a:rPr>
              <a:t>1</a:t>
            </a:r>
            <a:endParaRPr b="1">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e3e15311ff_1_291"/>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a:t>
            </a:r>
            <a:r>
              <a:rPr lang="en-US" sz="2400" b="1">
                <a:solidFill>
                  <a:schemeClr val="lt1"/>
                </a:solidFill>
                <a:latin typeface="Calibri"/>
                <a:ea typeface="Calibri"/>
                <a:cs typeface="Calibri"/>
                <a:sym typeface="Calibri"/>
              </a:rPr>
              <a:t> Water Level Management</a:t>
            </a:r>
            <a:endParaRPr sz="2400" b="1">
              <a:solidFill>
                <a:schemeClr val="lt1"/>
              </a:solidFill>
              <a:latin typeface="Calibri"/>
              <a:ea typeface="Calibri"/>
              <a:cs typeface="Calibri"/>
              <a:sym typeface="Calibri"/>
            </a:endParaRPr>
          </a:p>
        </p:txBody>
      </p:sp>
      <p:sp>
        <p:nvSpPr>
          <p:cNvPr id="258" name="Google Shape;258;ge3e15311ff_1_291"/>
          <p:cNvSpPr txBox="1"/>
          <p:nvPr/>
        </p:nvSpPr>
        <p:spPr>
          <a:xfrm>
            <a:off x="152400" y="576050"/>
            <a:ext cx="12018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Dabbling Duck Model, Variable 5: Percent Open Water</a:t>
            </a:r>
            <a:endParaRPr sz="21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59" name="Google Shape;259;ge3e15311ff_1_291"/>
          <p:cNvSpPr/>
          <p:nvPr/>
        </p:nvSpPr>
        <p:spPr>
          <a:xfrm>
            <a:off x="8343850" y="3798324"/>
            <a:ext cx="280200" cy="279900"/>
          </a:xfrm>
          <a:prstGeom prst="mathDivide">
            <a:avLst>
              <a:gd name="adj1" fmla="val 23520"/>
              <a:gd name="adj2" fmla="val 5880"/>
              <a:gd name="adj3"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0" name="Google Shape;260;ge3e15311ff_1_291"/>
          <p:cNvSpPr/>
          <p:nvPr/>
        </p:nvSpPr>
        <p:spPr>
          <a:xfrm>
            <a:off x="10374325" y="3798325"/>
            <a:ext cx="280200" cy="2799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ge3e15311ff_1_291"/>
          <p:cNvSpPr txBox="1"/>
          <p:nvPr/>
        </p:nvSpPr>
        <p:spPr>
          <a:xfrm>
            <a:off x="438975" y="3599738"/>
            <a:ext cx="3050700" cy="738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Existing (without WLM) Acres of “Open Water”</a:t>
            </a:r>
            <a:endParaRPr sz="2100">
              <a:solidFill>
                <a:schemeClr val="lt1"/>
              </a:solidFill>
              <a:latin typeface="Calibri"/>
              <a:ea typeface="Calibri"/>
              <a:cs typeface="Calibri"/>
              <a:sym typeface="Calibri"/>
            </a:endParaRPr>
          </a:p>
        </p:txBody>
      </p:sp>
      <p:sp>
        <p:nvSpPr>
          <p:cNvPr id="262" name="Google Shape;262;ge3e15311ff_1_291"/>
          <p:cNvSpPr/>
          <p:nvPr/>
        </p:nvSpPr>
        <p:spPr>
          <a:xfrm>
            <a:off x="3538449" y="3761123"/>
            <a:ext cx="339600" cy="354300"/>
          </a:xfrm>
          <a:prstGeom prst="mathMinus">
            <a:avLst>
              <a:gd name="adj1" fmla="val 2352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ge3e15311ff_1_291"/>
          <p:cNvSpPr txBox="1"/>
          <p:nvPr/>
        </p:nvSpPr>
        <p:spPr>
          <a:xfrm>
            <a:off x="3986225" y="3476575"/>
            <a:ext cx="4180800" cy="1293000"/>
          </a:xfrm>
          <a:prstGeom prst="rect">
            <a:avLst/>
          </a:prstGeom>
          <a:solidFill>
            <a:srgbClr val="6AA84F"/>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Acres of New Emergent Vegetation</a:t>
            </a: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US" sz="1800">
                <a:solidFill>
                  <a:schemeClr val="lt1"/>
                </a:solidFill>
                <a:latin typeface="Calibri"/>
                <a:ea typeface="Calibri"/>
                <a:cs typeface="Calibri"/>
                <a:sym typeface="Calibri"/>
              </a:rPr>
              <a:t>+ Acres of New Rooted Floating Aquatics</a:t>
            </a: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US" sz="1800">
                <a:solidFill>
                  <a:schemeClr val="lt1"/>
                </a:solidFill>
                <a:latin typeface="Calibri"/>
                <a:ea typeface="Calibri"/>
                <a:cs typeface="Calibri"/>
                <a:sym typeface="Calibri"/>
              </a:rPr>
              <a:t>+ Acres of New Submersed Aquatic Vegetation</a:t>
            </a:r>
            <a:endParaRPr sz="1800">
              <a:solidFill>
                <a:schemeClr val="lt1"/>
              </a:solidFill>
              <a:latin typeface="Calibri"/>
              <a:ea typeface="Calibri"/>
              <a:cs typeface="Calibri"/>
              <a:sym typeface="Calibri"/>
            </a:endParaRPr>
          </a:p>
        </p:txBody>
      </p:sp>
      <p:sp>
        <p:nvSpPr>
          <p:cNvPr id="264" name="Google Shape;264;ge3e15311ff_1_291"/>
          <p:cNvSpPr/>
          <p:nvPr/>
        </p:nvSpPr>
        <p:spPr>
          <a:xfrm>
            <a:off x="86850" y="2917550"/>
            <a:ext cx="12018300" cy="2313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e3e15311ff_1_291"/>
          <p:cNvSpPr txBox="1"/>
          <p:nvPr/>
        </p:nvSpPr>
        <p:spPr>
          <a:xfrm>
            <a:off x="10654525" y="3599725"/>
            <a:ext cx="1936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Percent Open Water</a:t>
            </a:r>
            <a:endParaRPr sz="1800">
              <a:solidFill>
                <a:schemeClr val="dk1"/>
              </a:solidFill>
              <a:latin typeface="Calibri"/>
              <a:ea typeface="Calibri"/>
              <a:cs typeface="Calibri"/>
              <a:sym typeface="Calibri"/>
            </a:endParaRPr>
          </a:p>
        </p:txBody>
      </p:sp>
      <p:sp>
        <p:nvSpPr>
          <p:cNvPr id="266" name="Google Shape;266;ge3e15311ff_1_291"/>
          <p:cNvSpPr txBox="1"/>
          <p:nvPr/>
        </p:nvSpPr>
        <p:spPr>
          <a:xfrm>
            <a:off x="8663575" y="3599713"/>
            <a:ext cx="1631700" cy="738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Acres of Total Aquatic Area</a:t>
            </a:r>
            <a:endParaRPr sz="2000">
              <a:solidFill>
                <a:schemeClr val="lt1"/>
              </a:solidFill>
            </a:endParaRPr>
          </a:p>
        </p:txBody>
      </p:sp>
      <p:sp>
        <p:nvSpPr>
          <p:cNvPr id="267" name="Google Shape;267;ge3e15311ff_1_291"/>
          <p:cNvSpPr/>
          <p:nvPr/>
        </p:nvSpPr>
        <p:spPr>
          <a:xfrm>
            <a:off x="238825" y="3104000"/>
            <a:ext cx="8065500" cy="1909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e3e15311ff_1_261"/>
          <p:cNvSpPr/>
          <p:nvPr/>
        </p:nvSpPr>
        <p:spPr>
          <a:xfrm>
            <a:off x="122025" y="4048425"/>
            <a:ext cx="11948400" cy="1965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ge3e15311ff_1_261"/>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274" name="Google Shape;274;ge3e15311ff_1_261"/>
          <p:cNvSpPr txBox="1"/>
          <p:nvPr/>
        </p:nvSpPr>
        <p:spPr>
          <a:xfrm>
            <a:off x="87075" y="464350"/>
            <a:ext cx="120183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Dabbling Duck Model, Variable 6: Plant Community Diversity</a:t>
            </a:r>
            <a:endParaRPr sz="2100" b="1">
              <a:latin typeface="Calibri"/>
              <a:ea typeface="Calibri"/>
              <a:cs typeface="Calibri"/>
              <a:sym typeface="Calibri"/>
            </a:endParaRPr>
          </a:p>
          <a:p>
            <a:pPr marL="0" lvl="0" indent="0" algn="l" rtl="0">
              <a:spcBef>
                <a:spcPts val="0"/>
              </a:spcBef>
              <a:spcAft>
                <a:spcPts val="0"/>
              </a:spcAft>
              <a:buNone/>
            </a:pPr>
            <a:endParaRPr sz="2100" b="1">
              <a:latin typeface="Calibri"/>
              <a:ea typeface="Calibri"/>
              <a:cs typeface="Calibri"/>
              <a:sym typeface="Calibri"/>
            </a:endParaRPr>
          </a:p>
          <a:p>
            <a:pPr marL="0" lvl="0" indent="0" algn="l" rtl="0">
              <a:spcBef>
                <a:spcPts val="0"/>
              </a:spcBef>
              <a:spcAft>
                <a:spcPts val="0"/>
              </a:spcAft>
              <a:buNone/>
            </a:pPr>
            <a:endParaRPr sz="1500" b="1">
              <a:latin typeface="Calibri"/>
              <a:ea typeface="Calibri"/>
              <a:cs typeface="Calibri"/>
              <a:sym typeface="Calibri"/>
            </a:endParaRPr>
          </a:p>
        </p:txBody>
      </p:sp>
      <p:sp>
        <p:nvSpPr>
          <p:cNvPr id="275" name="Google Shape;275;ge3e15311ff_1_261"/>
          <p:cNvSpPr/>
          <p:nvPr/>
        </p:nvSpPr>
        <p:spPr>
          <a:xfrm>
            <a:off x="3054571" y="4615722"/>
            <a:ext cx="339600" cy="400200"/>
          </a:xfrm>
          <a:prstGeom prst="mathDivide">
            <a:avLst>
              <a:gd name="adj1" fmla="val 23520"/>
              <a:gd name="adj2" fmla="val 5880"/>
              <a:gd name="adj3"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6" name="Google Shape;276;ge3e15311ff_1_261"/>
          <p:cNvSpPr/>
          <p:nvPr/>
        </p:nvSpPr>
        <p:spPr>
          <a:xfrm>
            <a:off x="6308075" y="4697775"/>
            <a:ext cx="339600" cy="2361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ge3e15311ff_1_261"/>
          <p:cNvSpPr txBox="1"/>
          <p:nvPr/>
        </p:nvSpPr>
        <p:spPr>
          <a:xfrm>
            <a:off x="6711425" y="4354125"/>
            <a:ext cx="2245500" cy="13545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lt1"/>
                </a:solidFill>
                <a:latin typeface="Calibri"/>
                <a:ea typeface="Calibri"/>
                <a:cs typeface="Calibri"/>
                <a:sym typeface="Calibri"/>
              </a:rPr>
              <a:t>Percentage of study area consisting of distinct vegetation community</a:t>
            </a:r>
            <a:endParaRPr sz="1900">
              <a:solidFill>
                <a:schemeClr val="lt1"/>
              </a:solidFill>
              <a:latin typeface="Calibri"/>
              <a:ea typeface="Calibri"/>
              <a:cs typeface="Calibri"/>
              <a:sym typeface="Calibri"/>
            </a:endParaRPr>
          </a:p>
        </p:txBody>
      </p:sp>
      <p:sp>
        <p:nvSpPr>
          <p:cNvPr id="278" name="Google Shape;278;ge3e15311ff_1_261"/>
          <p:cNvSpPr txBox="1"/>
          <p:nvPr/>
        </p:nvSpPr>
        <p:spPr>
          <a:xfrm>
            <a:off x="3457925" y="4431075"/>
            <a:ext cx="2786400" cy="7695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lt1"/>
                </a:solidFill>
                <a:latin typeface="Calibri"/>
                <a:ea typeface="Calibri"/>
                <a:cs typeface="Calibri"/>
                <a:sym typeface="Calibri"/>
              </a:rPr>
              <a:t>Total Study Area (Pool) Acreage</a:t>
            </a:r>
            <a:endParaRPr sz="1900">
              <a:solidFill>
                <a:schemeClr val="lt1"/>
              </a:solidFill>
              <a:latin typeface="Calibri"/>
              <a:ea typeface="Calibri"/>
              <a:cs typeface="Calibri"/>
              <a:sym typeface="Calibri"/>
            </a:endParaRPr>
          </a:p>
        </p:txBody>
      </p:sp>
      <p:sp>
        <p:nvSpPr>
          <p:cNvPr id="279" name="Google Shape;279;ge3e15311ff_1_261"/>
          <p:cNvSpPr txBox="1"/>
          <p:nvPr/>
        </p:nvSpPr>
        <p:spPr>
          <a:xfrm>
            <a:off x="326525" y="4421225"/>
            <a:ext cx="2664300" cy="7695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lt1"/>
                </a:solidFill>
                <a:latin typeface="Calibri"/>
                <a:ea typeface="Calibri"/>
                <a:cs typeface="Calibri"/>
                <a:sym typeface="Calibri"/>
              </a:rPr>
              <a:t>Acreage of distinct vegetation community</a:t>
            </a:r>
            <a:endParaRPr sz="1900">
              <a:solidFill>
                <a:schemeClr val="lt1"/>
              </a:solidFill>
              <a:latin typeface="Calibri"/>
              <a:ea typeface="Calibri"/>
              <a:cs typeface="Calibri"/>
              <a:sym typeface="Calibri"/>
            </a:endParaRPr>
          </a:p>
        </p:txBody>
      </p:sp>
      <p:sp>
        <p:nvSpPr>
          <p:cNvPr id="280" name="Google Shape;280;ge3e15311ff_1_261"/>
          <p:cNvSpPr/>
          <p:nvPr/>
        </p:nvSpPr>
        <p:spPr>
          <a:xfrm>
            <a:off x="9020675" y="4731825"/>
            <a:ext cx="403500" cy="1680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e3e15311ff_1_261"/>
          <p:cNvSpPr txBox="1"/>
          <p:nvPr/>
        </p:nvSpPr>
        <p:spPr>
          <a:xfrm>
            <a:off x="9487925" y="4354125"/>
            <a:ext cx="22455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latin typeface="Calibri"/>
                <a:ea typeface="Calibri"/>
                <a:cs typeface="Calibri"/>
                <a:sym typeface="Calibri"/>
              </a:rPr>
              <a:t>Count of Distinct Vegetation Communities 5% or greater acreage</a:t>
            </a:r>
            <a:endParaRPr sz="1900">
              <a:solidFill>
                <a:schemeClr val="dk1"/>
              </a:solidFill>
              <a:latin typeface="Calibri"/>
              <a:ea typeface="Calibri"/>
              <a:cs typeface="Calibri"/>
              <a:sym typeface="Calibri"/>
            </a:endParaRPr>
          </a:p>
        </p:txBody>
      </p:sp>
      <p:pic>
        <p:nvPicPr>
          <p:cNvPr id="282" name="Google Shape;282;ge3e15311ff_1_261"/>
          <p:cNvPicPr preferRelativeResize="0"/>
          <p:nvPr/>
        </p:nvPicPr>
        <p:blipFill rotWithShape="1">
          <a:blip r:embed="rId3">
            <a:alphaModFix/>
          </a:blip>
          <a:srcRect t="14815" r="59158" b="14632"/>
          <a:stretch/>
        </p:blipFill>
        <p:spPr>
          <a:xfrm>
            <a:off x="1265391" y="1435725"/>
            <a:ext cx="3189659" cy="2028100"/>
          </a:xfrm>
          <a:prstGeom prst="rect">
            <a:avLst/>
          </a:prstGeom>
          <a:noFill/>
          <a:ln w="9525" cap="flat" cmpd="sng">
            <a:solidFill>
              <a:schemeClr val="dk1"/>
            </a:solidFill>
            <a:prstDash val="solid"/>
            <a:round/>
            <a:headEnd type="none" w="sm" len="sm"/>
            <a:tailEnd type="none" w="sm" len="sm"/>
          </a:ln>
        </p:spPr>
      </p:pic>
      <p:cxnSp>
        <p:nvCxnSpPr>
          <p:cNvPr id="283" name="Google Shape;283;ge3e15311ff_1_261"/>
          <p:cNvCxnSpPr/>
          <p:nvPr/>
        </p:nvCxnSpPr>
        <p:spPr>
          <a:xfrm>
            <a:off x="3802600" y="2084950"/>
            <a:ext cx="1435500" cy="14400"/>
          </a:xfrm>
          <a:prstGeom prst="straightConnector1">
            <a:avLst/>
          </a:prstGeom>
          <a:noFill/>
          <a:ln w="76200" cap="flat" cmpd="sng">
            <a:solidFill>
              <a:schemeClr val="dk2"/>
            </a:solidFill>
            <a:prstDash val="solid"/>
            <a:round/>
            <a:headEnd type="none" w="med" len="med"/>
            <a:tailEnd type="triangle" w="med" len="med"/>
          </a:ln>
        </p:spPr>
      </p:cxnSp>
      <p:sp>
        <p:nvSpPr>
          <p:cNvPr id="284" name="Google Shape;284;ge3e15311ff_1_261"/>
          <p:cNvSpPr txBox="1"/>
          <p:nvPr/>
        </p:nvSpPr>
        <p:spPr>
          <a:xfrm>
            <a:off x="5238100" y="1876600"/>
            <a:ext cx="835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Calibri"/>
                <a:ea typeface="Calibri"/>
                <a:cs typeface="Calibri"/>
                <a:sym typeface="Calibri"/>
              </a:rPr>
              <a:t>More communities = bigger score!</a:t>
            </a:r>
            <a:endParaRPr sz="1600"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e437d33a3f_0_82"/>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290" name="Google Shape;290;ge437d33a3f_0_82"/>
          <p:cNvSpPr txBox="1"/>
          <p:nvPr/>
        </p:nvSpPr>
        <p:spPr>
          <a:xfrm>
            <a:off x="87075" y="464350"/>
            <a:ext cx="12018300" cy="124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Dabbling Duck Model, Variable 6: Plant Community Diversity</a:t>
            </a:r>
            <a:endParaRPr sz="2100" b="1">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91" name="Google Shape;291;ge437d33a3f_0_82"/>
          <p:cNvSpPr txBox="1"/>
          <p:nvPr/>
        </p:nvSpPr>
        <p:spPr>
          <a:xfrm>
            <a:off x="173575" y="2974350"/>
            <a:ext cx="3146400" cy="1508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Calibri"/>
                <a:ea typeface="Calibri"/>
                <a:cs typeface="Calibri"/>
                <a:sym typeface="Calibri"/>
              </a:rPr>
              <a:t>Model Scoring:</a:t>
            </a: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0-1 vegetation communities = 1                 </a:t>
            </a: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 2-3 vegetation communities = 4              </a:t>
            </a: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4-5</a:t>
            </a:r>
            <a:r>
              <a:rPr lang="en-US" sz="1700">
                <a:latin typeface="Calibri"/>
                <a:ea typeface="Calibri"/>
                <a:cs typeface="Calibri"/>
                <a:sym typeface="Calibri"/>
              </a:rPr>
              <a:t> vegetation communities = 6                 </a:t>
            </a: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6-7 vegetation communities = 10</a:t>
            </a:r>
            <a:r>
              <a:rPr lang="en-US" sz="1800">
                <a:latin typeface="Calibri"/>
                <a:ea typeface="Calibri"/>
                <a:cs typeface="Calibri"/>
                <a:sym typeface="Calibri"/>
              </a:rPr>
              <a:t> </a:t>
            </a:r>
            <a:endParaRPr sz="1800">
              <a:latin typeface="Calibri"/>
              <a:ea typeface="Calibri"/>
              <a:cs typeface="Calibri"/>
              <a:sym typeface="Calibri"/>
            </a:endParaRPr>
          </a:p>
        </p:txBody>
      </p:sp>
      <p:sp>
        <p:nvSpPr>
          <p:cNvPr id="292" name="Google Shape;292;ge437d33a3f_0_82"/>
          <p:cNvSpPr txBox="1"/>
          <p:nvPr/>
        </p:nvSpPr>
        <p:spPr>
          <a:xfrm>
            <a:off x="3821000" y="1414325"/>
            <a:ext cx="260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Calibri"/>
                <a:ea typeface="Calibri"/>
                <a:cs typeface="Calibri"/>
                <a:sym typeface="Calibri"/>
              </a:rPr>
              <a:t>Example of Results:</a:t>
            </a:r>
            <a:endParaRPr sz="2000">
              <a:latin typeface="Calibri"/>
              <a:ea typeface="Calibri"/>
              <a:cs typeface="Calibri"/>
              <a:sym typeface="Calibri"/>
            </a:endParaRPr>
          </a:p>
        </p:txBody>
      </p:sp>
      <p:pic>
        <p:nvPicPr>
          <p:cNvPr id="293" name="Google Shape;293;ge437d33a3f_0_82"/>
          <p:cNvPicPr preferRelativeResize="0"/>
          <p:nvPr/>
        </p:nvPicPr>
        <p:blipFill>
          <a:blip r:embed="rId3">
            <a:alphaModFix/>
          </a:blip>
          <a:stretch>
            <a:fillRect/>
          </a:stretch>
        </p:blipFill>
        <p:spPr>
          <a:xfrm>
            <a:off x="3465500" y="2431325"/>
            <a:ext cx="8564600" cy="31523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e3e15311ff_1_296"/>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299" name="Google Shape;299;ge3e15311ff_1_296"/>
          <p:cNvSpPr txBox="1"/>
          <p:nvPr/>
        </p:nvSpPr>
        <p:spPr>
          <a:xfrm>
            <a:off x="86850" y="547675"/>
            <a:ext cx="120183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Dabbling Duck Model, Variable 6: Plant Community Diversity</a:t>
            </a:r>
            <a:endParaRPr sz="2100" b="1">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p:txBody>
      </p:sp>
      <p:sp>
        <p:nvSpPr>
          <p:cNvPr id="300" name="Google Shape;300;ge3e15311ff_1_296"/>
          <p:cNvSpPr/>
          <p:nvPr/>
        </p:nvSpPr>
        <p:spPr>
          <a:xfrm>
            <a:off x="3392909" y="3398272"/>
            <a:ext cx="339600" cy="400200"/>
          </a:xfrm>
          <a:prstGeom prst="mathDivide">
            <a:avLst>
              <a:gd name="adj1" fmla="val 23520"/>
              <a:gd name="adj2" fmla="val 5880"/>
              <a:gd name="adj3"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1" name="Google Shape;301;ge3e15311ff_1_296"/>
          <p:cNvSpPr/>
          <p:nvPr/>
        </p:nvSpPr>
        <p:spPr>
          <a:xfrm>
            <a:off x="6693739" y="3446122"/>
            <a:ext cx="339600" cy="3045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ge3e15311ff_1_296"/>
          <p:cNvSpPr/>
          <p:nvPr/>
        </p:nvSpPr>
        <p:spPr>
          <a:xfrm>
            <a:off x="104400" y="1314700"/>
            <a:ext cx="11983200" cy="5475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ge3e15311ff_1_296"/>
          <p:cNvSpPr txBox="1"/>
          <p:nvPr/>
        </p:nvSpPr>
        <p:spPr>
          <a:xfrm>
            <a:off x="128300" y="1358175"/>
            <a:ext cx="3264600" cy="486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Calibri"/>
                <a:ea typeface="Calibri"/>
                <a:cs typeface="Calibri"/>
                <a:sym typeface="Calibri"/>
              </a:rPr>
              <a:t>Acreage of distinct vegetation community:</a:t>
            </a:r>
            <a:endParaRPr sz="1900">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a:p>
            <a:pPr marL="0" lvl="0" indent="0" algn="l" rtl="0">
              <a:spcBef>
                <a:spcPts val="0"/>
              </a:spcBef>
              <a:spcAft>
                <a:spcPts val="0"/>
              </a:spcAft>
              <a:buNone/>
            </a:pPr>
            <a:r>
              <a:rPr lang="en-US" sz="1900">
                <a:solidFill>
                  <a:schemeClr val="lt1"/>
                </a:solidFill>
                <a:highlight>
                  <a:schemeClr val="accent5"/>
                </a:highlight>
                <a:latin typeface="Calibri"/>
                <a:ea typeface="Calibri"/>
                <a:cs typeface="Calibri"/>
                <a:sym typeface="Calibri"/>
              </a:rPr>
              <a:t>-Existing (without WLM) Acres of </a:t>
            </a:r>
            <a:r>
              <a:rPr lang="en-US" sz="1900" u="sng">
                <a:solidFill>
                  <a:schemeClr val="lt1"/>
                </a:solidFill>
                <a:highlight>
                  <a:schemeClr val="accent5"/>
                </a:highlight>
                <a:latin typeface="Calibri"/>
                <a:ea typeface="Calibri"/>
                <a:cs typeface="Calibri"/>
                <a:sym typeface="Calibri"/>
              </a:rPr>
              <a:t>Shallow Marsh</a:t>
            </a:r>
            <a:r>
              <a:rPr lang="en-US" sz="1900">
                <a:latin typeface="Calibri"/>
                <a:ea typeface="Calibri"/>
                <a:cs typeface="Calibri"/>
                <a:sym typeface="Calibri"/>
              </a:rPr>
              <a:t> </a:t>
            </a:r>
            <a:r>
              <a:rPr lang="en-US" sz="1900" b="1">
                <a:latin typeface="Calibri"/>
                <a:ea typeface="Calibri"/>
                <a:cs typeface="Calibri"/>
                <a:sym typeface="Calibri"/>
              </a:rPr>
              <a:t>+</a:t>
            </a:r>
            <a:r>
              <a:rPr lang="en-US" sz="1900">
                <a:latin typeface="Calibri"/>
                <a:ea typeface="Calibri"/>
                <a:cs typeface="Calibri"/>
                <a:sym typeface="Calibri"/>
              </a:rPr>
              <a:t> </a:t>
            </a:r>
            <a:r>
              <a:rPr lang="en-US" sz="1900">
                <a:highlight>
                  <a:schemeClr val="accent6"/>
                </a:highlight>
                <a:latin typeface="Calibri"/>
                <a:ea typeface="Calibri"/>
                <a:cs typeface="Calibri"/>
                <a:sym typeface="Calibri"/>
              </a:rPr>
              <a:t> </a:t>
            </a:r>
            <a:r>
              <a:rPr lang="en-US" sz="1900">
                <a:solidFill>
                  <a:schemeClr val="lt1"/>
                </a:solidFill>
                <a:highlight>
                  <a:schemeClr val="accent6"/>
                </a:highlight>
                <a:latin typeface="Calibri"/>
                <a:ea typeface="Calibri"/>
                <a:cs typeface="Calibri"/>
                <a:sym typeface="Calibri"/>
              </a:rPr>
              <a:t>Acres of </a:t>
            </a:r>
            <a:r>
              <a:rPr lang="en-US" sz="1900" u="sng">
                <a:solidFill>
                  <a:schemeClr val="lt1"/>
                </a:solidFill>
                <a:highlight>
                  <a:schemeClr val="accent6"/>
                </a:highlight>
                <a:latin typeface="Calibri"/>
                <a:ea typeface="Calibri"/>
                <a:cs typeface="Calibri"/>
                <a:sym typeface="Calibri"/>
              </a:rPr>
              <a:t>New Emergent Vegetation</a:t>
            </a:r>
            <a:endParaRPr sz="1900" u="sng">
              <a:solidFill>
                <a:schemeClr val="lt1"/>
              </a:solidFill>
              <a:highlight>
                <a:schemeClr val="accent6"/>
              </a:highlight>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a:p>
            <a:pPr marL="0" lvl="0" indent="0" algn="l" rtl="0">
              <a:spcBef>
                <a:spcPts val="0"/>
              </a:spcBef>
              <a:spcAft>
                <a:spcPts val="0"/>
              </a:spcAft>
              <a:buNone/>
            </a:pPr>
            <a:r>
              <a:rPr lang="en-US" sz="1900">
                <a:solidFill>
                  <a:schemeClr val="lt1"/>
                </a:solidFill>
                <a:highlight>
                  <a:schemeClr val="accent5"/>
                </a:highlight>
                <a:latin typeface="Calibri"/>
                <a:ea typeface="Calibri"/>
                <a:cs typeface="Calibri"/>
                <a:sym typeface="Calibri"/>
              </a:rPr>
              <a:t>Existing (without WLM) Acres of </a:t>
            </a:r>
            <a:r>
              <a:rPr lang="en-US" sz="1900" u="sng">
                <a:solidFill>
                  <a:schemeClr val="lt1"/>
                </a:solidFill>
                <a:highlight>
                  <a:schemeClr val="accent5"/>
                </a:highlight>
                <a:latin typeface="Calibri"/>
                <a:ea typeface="Calibri"/>
                <a:cs typeface="Calibri"/>
                <a:sym typeface="Calibri"/>
              </a:rPr>
              <a:t>Rooted Floating Aquatics</a:t>
            </a:r>
            <a:r>
              <a:rPr lang="en-US" sz="1900">
                <a:solidFill>
                  <a:schemeClr val="dk1"/>
                </a:solidFill>
                <a:latin typeface="Calibri"/>
                <a:ea typeface="Calibri"/>
                <a:cs typeface="Calibri"/>
                <a:sym typeface="Calibri"/>
              </a:rPr>
              <a:t> </a:t>
            </a:r>
            <a:r>
              <a:rPr lang="en-US" sz="1900" b="1">
                <a:solidFill>
                  <a:schemeClr val="dk1"/>
                </a:solidFill>
                <a:latin typeface="Calibri"/>
                <a:ea typeface="Calibri"/>
                <a:cs typeface="Calibri"/>
                <a:sym typeface="Calibri"/>
              </a:rPr>
              <a:t>+ </a:t>
            </a:r>
            <a:r>
              <a:rPr lang="en-US" sz="1900">
                <a:solidFill>
                  <a:schemeClr val="dk1"/>
                </a:solidFill>
                <a:latin typeface="Calibri"/>
                <a:ea typeface="Calibri"/>
                <a:cs typeface="Calibri"/>
                <a:sym typeface="Calibri"/>
              </a:rPr>
              <a:t>  </a:t>
            </a:r>
            <a:r>
              <a:rPr lang="en-US" sz="1900">
                <a:solidFill>
                  <a:schemeClr val="dk1"/>
                </a:solidFill>
                <a:highlight>
                  <a:schemeClr val="accent6"/>
                </a:highlight>
                <a:latin typeface="Calibri"/>
                <a:ea typeface="Calibri"/>
                <a:cs typeface="Calibri"/>
                <a:sym typeface="Calibri"/>
              </a:rPr>
              <a:t>                                                  </a:t>
            </a:r>
            <a:r>
              <a:rPr lang="en-US" sz="1900">
                <a:solidFill>
                  <a:schemeClr val="lt1"/>
                </a:solidFill>
                <a:highlight>
                  <a:schemeClr val="accent6"/>
                </a:highlight>
                <a:latin typeface="Calibri"/>
                <a:ea typeface="Calibri"/>
                <a:cs typeface="Calibri"/>
                <a:sym typeface="Calibri"/>
              </a:rPr>
              <a:t>Acres of </a:t>
            </a:r>
            <a:r>
              <a:rPr lang="en-US" sz="1900" u="sng">
                <a:solidFill>
                  <a:schemeClr val="lt1"/>
                </a:solidFill>
                <a:highlight>
                  <a:schemeClr val="accent6"/>
                </a:highlight>
                <a:latin typeface="Calibri"/>
                <a:ea typeface="Calibri"/>
                <a:cs typeface="Calibri"/>
                <a:sym typeface="Calibri"/>
              </a:rPr>
              <a:t>New Rooted Floating Aquatics</a:t>
            </a:r>
            <a:endParaRPr sz="1900" u="sng">
              <a:solidFill>
                <a:schemeClr val="lt1"/>
              </a:solidFill>
              <a:highlight>
                <a:schemeClr val="accent6"/>
              </a:highlight>
              <a:latin typeface="Calibri"/>
              <a:ea typeface="Calibri"/>
              <a:cs typeface="Calibri"/>
              <a:sym typeface="Calibri"/>
            </a:endParaRPr>
          </a:p>
          <a:p>
            <a:pPr marL="0" lvl="0" indent="0" algn="l" rtl="0">
              <a:spcBef>
                <a:spcPts val="0"/>
              </a:spcBef>
              <a:spcAft>
                <a:spcPts val="0"/>
              </a:spcAft>
              <a:buNone/>
            </a:pPr>
            <a:endParaRPr sz="1900" u="sng">
              <a:solidFill>
                <a:schemeClr val="dk1"/>
              </a:solidFill>
              <a:latin typeface="Calibri"/>
              <a:ea typeface="Calibri"/>
              <a:cs typeface="Calibri"/>
              <a:sym typeface="Calibri"/>
            </a:endParaRPr>
          </a:p>
          <a:p>
            <a:pPr marL="0" lvl="0" indent="0" algn="l" rtl="0">
              <a:spcBef>
                <a:spcPts val="0"/>
              </a:spcBef>
              <a:spcAft>
                <a:spcPts val="0"/>
              </a:spcAft>
              <a:buNone/>
            </a:pPr>
            <a:r>
              <a:rPr lang="en-US" sz="1900">
                <a:solidFill>
                  <a:schemeClr val="lt1"/>
                </a:solidFill>
                <a:highlight>
                  <a:schemeClr val="accent5"/>
                </a:highlight>
                <a:latin typeface="Calibri"/>
                <a:ea typeface="Calibri"/>
                <a:cs typeface="Calibri"/>
                <a:sym typeface="Calibri"/>
              </a:rPr>
              <a:t>Existing (without WLM) Acres of </a:t>
            </a:r>
            <a:r>
              <a:rPr lang="en-US" sz="1900" u="sng">
                <a:solidFill>
                  <a:schemeClr val="lt1"/>
                </a:solidFill>
                <a:highlight>
                  <a:schemeClr val="accent5"/>
                </a:highlight>
                <a:latin typeface="Calibri"/>
                <a:ea typeface="Calibri"/>
                <a:cs typeface="Calibri"/>
                <a:sym typeface="Calibri"/>
              </a:rPr>
              <a:t>Submersed Aquatic Vegetation</a:t>
            </a:r>
            <a:r>
              <a:rPr lang="en-US" sz="1900">
                <a:solidFill>
                  <a:schemeClr val="dk1"/>
                </a:solidFill>
                <a:latin typeface="Calibri"/>
                <a:ea typeface="Calibri"/>
                <a:cs typeface="Calibri"/>
                <a:sym typeface="Calibri"/>
              </a:rPr>
              <a:t> </a:t>
            </a:r>
            <a:r>
              <a:rPr lang="en-US" sz="1900" b="1">
                <a:solidFill>
                  <a:schemeClr val="dk1"/>
                </a:solidFill>
                <a:latin typeface="Calibri"/>
                <a:ea typeface="Calibri"/>
                <a:cs typeface="Calibri"/>
                <a:sym typeface="Calibri"/>
              </a:rPr>
              <a:t>+</a:t>
            </a:r>
            <a:r>
              <a:rPr lang="en-US" sz="1900">
                <a:solidFill>
                  <a:schemeClr val="dk1"/>
                </a:solidFill>
                <a:latin typeface="Calibri"/>
                <a:ea typeface="Calibri"/>
                <a:cs typeface="Calibri"/>
                <a:sym typeface="Calibri"/>
              </a:rPr>
              <a:t> </a:t>
            </a:r>
            <a:r>
              <a:rPr lang="en-US" sz="1900">
                <a:solidFill>
                  <a:schemeClr val="dk1"/>
                </a:solidFill>
                <a:highlight>
                  <a:schemeClr val="accent6"/>
                </a:highlight>
                <a:latin typeface="Calibri"/>
                <a:ea typeface="Calibri"/>
                <a:cs typeface="Calibri"/>
                <a:sym typeface="Calibri"/>
              </a:rPr>
              <a:t> </a:t>
            </a:r>
            <a:r>
              <a:rPr lang="en-US" sz="1900">
                <a:solidFill>
                  <a:schemeClr val="lt1"/>
                </a:solidFill>
                <a:highlight>
                  <a:schemeClr val="accent6"/>
                </a:highlight>
                <a:latin typeface="Calibri"/>
                <a:ea typeface="Calibri"/>
                <a:cs typeface="Calibri"/>
                <a:sym typeface="Calibri"/>
              </a:rPr>
              <a:t>Acres of </a:t>
            </a:r>
            <a:r>
              <a:rPr lang="en-US" sz="1900" u="sng">
                <a:solidFill>
                  <a:schemeClr val="lt1"/>
                </a:solidFill>
                <a:highlight>
                  <a:schemeClr val="accent6"/>
                </a:highlight>
                <a:latin typeface="Calibri"/>
                <a:ea typeface="Calibri"/>
                <a:cs typeface="Calibri"/>
                <a:sym typeface="Calibri"/>
              </a:rPr>
              <a:t>New Submersed Aquatic Vegetation</a:t>
            </a:r>
            <a:endParaRPr sz="1900" u="sng">
              <a:solidFill>
                <a:schemeClr val="lt1"/>
              </a:solidFill>
              <a:highlight>
                <a:schemeClr val="accent6"/>
              </a:highlight>
              <a:latin typeface="Calibri"/>
              <a:ea typeface="Calibri"/>
              <a:cs typeface="Calibri"/>
              <a:sym typeface="Calibri"/>
            </a:endParaRPr>
          </a:p>
        </p:txBody>
      </p:sp>
      <p:sp>
        <p:nvSpPr>
          <p:cNvPr id="304" name="Google Shape;304;ge3e15311ff_1_296"/>
          <p:cNvSpPr/>
          <p:nvPr/>
        </p:nvSpPr>
        <p:spPr>
          <a:xfrm>
            <a:off x="9543000" y="3564250"/>
            <a:ext cx="403500" cy="1680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ge3e15311ff_1_296"/>
          <p:cNvSpPr txBox="1"/>
          <p:nvPr/>
        </p:nvSpPr>
        <p:spPr>
          <a:xfrm>
            <a:off x="3834813" y="3263500"/>
            <a:ext cx="2786400" cy="7695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lt1"/>
                </a:solidFill>
                <a:latin typeface="Calibri"/>
                <a:ea typeface="Calibri"/>
                <a:cs typeface="Calibri"/>
                <a:sym typeface="Calibri"/>
              </a:rPr>
              <a:t>Total Study Area (Pool) Acreage</a:t>
            </a:r>
            <a:endParaRPr sz="1900">
              <a:solidFill>
                <a:schemeClr val="lt1"/>
              </a:solidFill>
              <a:latin typeface="Calibri"/>
              <a:ea typeface="Calibri"/>
              <a:cs typeface="Calibri"/>
              <a:sym typeface="Calibri"/>
            </a:endParaRPr>
          </a:p>
        </p:txBody>
      </p:sp>
      <p:sp>
        <p:nvSpPr>
          <p:cNvPr id="306" name="Google Shape;306;ge3e15311ff_1_296"/>
          <p:cNvSpPr txBox="1"/>
          <p:nvPr/>
        </p:nvSpPr>
        <p:spPr>
          <a:xfrm>
            <a:off x="7165425" y="3017350"/>
            <a:ext cx="2245500" cy="13545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lt1"/>
                </a:solidFill>
                <a:latin typeface="Calibri"/>
                <a:ea typeface="Calibri"/>
                <a:cs typeface="Calibri"/>
                <a:sym typeface="Calibri"/>
              </a:rPr>
              <a:t>Percentage of study area consisting of distinct vegetation community</a:t>
            </a:r>
            <a:endParaRPr sz="1900">
              <a:solidFill>
                <a:schemeClr val="lt1"/>
              </a:solidFill>
              <a:latin typeface="Calibri"/>
              <a:ea typeface="Calibri"/>
              <a:cs typeface="Calibri"/>
              <a:sym typeface="Calibri"/>
            </a:endParaRPr>
          </a:p>
        </p:txBody>
      </p:sp>
      <p:sp>
        <p:nvSpPr>
          <p:cNvPr id="307" name="Google Shape;307;ge3e15311ff_1_296"/>
          <p:cNvSpPr txBox="1"/>
          <p:nvPr/>
        </p:nvSpPr>
        <p:spPr>
          <a:xfrm>
            <a:off x="9946500" y="3017350"/>
            <a:ext cx="22455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latin typeface="Calibri"/>
                <a:ea typeface="Calibri"/>
                <a:cs typeface="Calibri"/>
                <a:sym typeface="Calibri"/>
              </a:rPr>
              <a:t>Count of Distinct Vegetation Communities 5% or greater acreage</a:t>
            </a:r>
            <a:endParaRPr sz="19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e437d33a3f_0_128"/>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313" name="Google Shape;313;ge437d33a3f_0_128"/>
          <p:cNvSpPr txBox="1"/>
          <p:nvPr/>
        </p:nvSpPr>
        <p:spPr>
          <a:xfrm>
            <a:off x="86850" y="547675"/>
            <a:ext cx="120183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Dabbling Duck Model, Variable 6: Plant Community Diversity</a:t>
            </a:r>
            <a:endParaRPr sz="2100" b="1">
              <a:latin typeface="Calibri"/>
              <a:ea typeface="Calibri"/>
              <a:cs typeface="Calibri"/>
              <a:sym typeface="Calibri"/>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p:txBody>
      </p:sp>
      <p:sp>
        <p:nvSpPr>
          <p:cNvPr id="314" name="Google Shape;314;ge437d33a3f_0_128"/>
          <p:cNvSpPr txBox="1"/>
          <p:nvPr/>
        </p:nvSpPr>
        <p:spPr>
          <a:xfrm>
            <a:off x="4665000" y="2292575"/>
            <a:ext cx="2686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Future with WLM Results:</a:t>
            </a:r>
            <a:endParaRPr sz="1800">
              <a:latin typeface="Calibri"/>
              <a:ea typeface="Calibri"/>
              <a:cs typeface="Calibri"/>
              <a:sym typeface="Calibri"/>
            </a:endParaRPr>
          </a:p>
        </p:txBody>
      </p:sp>
      <p:pic>
        <p:nvPicPr>
          <p:cNvPr id="315" name="Google Shape;315;ge437d33a3f_0_128"/>
          <p:cNvPicPr preferRelativeResize="0"/>
          <p:nvPr/>
        </p:nvPicPr>
        <p:blipFill>
          <a:blip r:embed="rId3">
            <a:alphaModFix/>
          </a:blip>
          <a:stretch>
            <a:fillRect/>
          </a:stretch>
        </p:blipFill>
        <p:spPr>
          <a:xfrm>
            <a:off x="3401850" y="2922897"/>
            <a:ext cx="8703301" cy="3179828"/>
          </a:xfrm>
          <a:prstGeom prst="rect">
            <a:avLst/>
          </a:prstGeom>
          <a:noFill/>
          <a:ln>
            <a:noFill/>
          </a:ln>
        </p:spPr>
      </p:pic>
      <p:sp>
        <p:nvSpPr>
          <p:cNvPr id="316" name="Google Shape;316;ge437d33a3f_0_128"/>
          <p:cNvSpPr txBox="1"/>
          <p:nvPr/>
        </p:nvSpPr>
        <p:spPr>
          <a:xfrm>
            <a:off x="86850" y="3804813"/>
            <a:ext cx="3117900" cy="141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Model Scoring:</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0-1 vegetation communities = 1                 </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2-3 vegetation communities = 4              </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4-5</a:t>
            </a:r>
            <a:r>
              <a:rPr lang="en-US" sz="1600">
                <a:latin typeface="Calibri"/>
                <a:ea typeface="Calibri"/>
                <a:cs typeface="Calibri"/>
                <a:sym typeface="Calibri"/>
              </a:rPr>
              <a:t> vegetation communities = 6                 </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6-7 vegetation communities = 10 </a:t>
            </a:r>
            <a:endParaRPr sz="1600">
              <a:latin typeface="Calibri"/>
              <a:ea typeface="Calibri"/>
              <a:cs typeface="Calibri"/>
              <a:sym typeface="Calibri"/>
            </a:endParaRPr>
          </a:p>
        </p:txBody>
      </p:sp>
      <p:sp>
        <p:nvSpPr>
          <p:cNvPr id="317" name="Google Shape;317;ge437d33a3f_0_128"/>
          <p:cNvSpPr txBox="1"/>
          <p:nvPr/>
        </p:nvSpPr>
        <p:spPr>
          <a:xfrm>
            <a:off x="185400" y="1385050"/>
            <a:ext cx="11821200" cy="738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Future without WLM (Existing Conditions) Scores:</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Pool 2:  </a:t>
            </a:r>
            <a:r>
              <a:rPr lang="en-US" sz="1800" b="1">
                <a:latin typeface="Calibri"/>
                <a:ea typeface="Calibri"/>
                <a:cs typeface="Calibri"/>
                <a:sym typeface="Calibri"/>
              </a:rPr>
              <a:t>1    </a:t>
            </a:r>
            <a:r>
              <a:rPr lang="en-US" sz="1800">
                <a:latin typeface="Calibri"/>
                <a:ea typeface="Calibri"/>
                <a:cs typeface="Calibri"/>
                <a:sym typeface="Calibri"/>
              </a:rPr>
              <a:t>                                  Pool 3: </a:t>
            </a:r>
            <a:r>
              <a:rPr lang="en-US" sz="1800" b="1">
                <a:latin typeface="Calibri"/>
                <a:ea typeface="Calibri"/>
                <a:cs typeface="Calibri"/>
                <a:sym typeface="Calibri"/>
              </a:rPr>
              <a:t>6 </a:t>
            </a:r>
            <a:r>
              <a:rPr lang="en-US" sz="1800">
                <a:latin typeface="Calibri"/>
                <a:ea typeface="Calibri"/>
                <a:cs typeface="Calibri"/>
                <a:sym typeface="Calibri"/>
              </a:rPr>
              <a:t>                              Pool 5: </a:t>
            </a:r>
            <a:r>
              <a:rPr lang="en-US" sz="1800" b="1">
                <a:latin typeface="Calibri"/>
                <a:ea typeface="Calibri"/>
                <a:cs typeface="Calibri"/>
                <a:sym typeface="Calibri"/>
              </a:rPr>
              <a:t>4</a:t>
            </a:r>
            <a:r>
              <a:rPr lang="en-US" sz="1800">
                <a:latin typeface="Calibri"/>
                <a:ea typeface="Calibri"/>
                <a:cs typeface="Calibri"/>
                <a:sym typeface="Calibri"/>
              </a:rPr>
              <a:t>                               Pool 5a: </a:t>
            </a:r>
            <a:r>
              <a:rPr lang="en-US" sz="1800" b="1">
                <a:latin typeface="Calibri"/>
                <a:ea typeface="Calibri"/>
                <a:cs typeface="Calibri"/>
                <a:sym typeface="Calibri"/>
              </a:rPr>
              <a:t>6</a:t>
            </a:r>
            <a:r>
              <a:rPr lang="en-US" sz="1800">
                <a:latin typeface="Calibri"/>
                <a:ea typeface="Calibri"/>
                <a:cs typeface="Calibri"/>
                <a:sym typeface="Calibri"/>
              </a:rPr>
              <a:t>                                   Pool 6: </a:t>
            </a:r>
            <a:r>
              <a:rPr lang="en-US" sz="1800" b="1">
                <a:latin typeface="Calibri"/>
                <a:ea typeface="Calibri"/>
                <a:cs typeface="Calibri"/>
                <a:sym typeface="Calibri"/>
              </a:rPr>
              <a:t>4</a:t>
            </a:r>
            <a:endParaRPr sz="1800" b="1">
              <a:latin typeface="Calibri"/>
              <a:ea typeface="Calibri"/>
              <a:cs typeface="Calibri"/>
              <a:sym typeface="Calibri"/>
            </a:endParaRPr>
          </a:p>
        </p:txBody>
      </p:sp>
      <p:sp>
        <p:nvSpPr>
          <p:cNvPr id="318" name="Google Shape;318;ge437d33a3f_0_128"/>
          <p:cNvSpPr/>
          <p:nvPr/>
        </p:nvSpPr>
        <p:spPr>
          <a:xfrm>
            <a:off x="6827275" y="5631700"/>
            <a:ext cx="1417800" cy="6204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ge437d33a3f_0_128"/>
          <p:cNvSpPr/>
          <p:nvPr/>
        </p:nvSpPr>
        <p:spPr>
          <a:xfrm>
            <a:off x="10878275" y="5631700"/>
            <a:ext cx="1417800" cy="6204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e3e15311ff_1_266"/>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325" name="Google Shape;325;ge3e15311ff_1_266"/>
          <p:cNvSpPr txBox="1"/>
          <p:nvPr/>
        </p:nvSpPr>
        <p:spPr>
          <a:xfrm>
            <a:off x="86850" y="531600"/>
            <a:ext cx="120183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latin typeface="Calibri"/>
                <a:ea typeface="Calibri"/>
                <a:cs typeface="Calibri"/>
                <a:sym typeface="Calibri"/>
              </a:rPr>
              <a:t>Dabbling Duck Model, Variable 7: Important Food Plant Coverage</a:t>
            </a:r>
            <a:endParaRPr sz="1900" b="1">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b="1">
              <a:latin typeface="Calibri"/>
              <a:ea typeface="Calibri"/>
              <a:cs typeface="Calibri"/>
              <a:sym typeface="Calibri"/>
            </a:endParaRPr>
          </a:p>
        </p:txBody>
      </p:sp>
      <p:sp>
        <p:nvSpPr>
          <p:cNvPr id="326" name="Google Shape;326;ge3e15311ff_1_266"/>
          <p:cNvSpPr txBox="1"/>
          <p:nvPr/>
        </p:nvSpPr>
        <p:spPr>
          <a:xfrm>
            <a:off x="7511900" y="596475"/>
            <a:ext cx="236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Part 1</a:t>
            </a:r>
            <a:endParaRPr sz="2200">
              <a:latin typeface="Calibri"/>
              <a:ea typeface="Calibri"/>
              <a:cs typeface="Calibri"/>
              <a:sym typeface="Calibri"/>
            </a:endParaRPr>
          </a:p>
        </p:txBody>
      </p:sp>
      <p:sp>
        <p:nvSpPr>
          <p:cNvPr id="327" name="Google Shape;327;ge3e15311ff_1_266"/>
          <p:cNvSpPr txBox="1"/>
          <p:nvPr/>
        </p:nvSpPr>
        <p:spPr>
          <a:xfrm>
            <a:off x="949675" y="2196125"/>
            <a:ext cx="4383000" cy="301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dk1"/>
                </a:solidFill>
                <a:latin typeface="Times New Roman"/>
                <a:ea typeface="Times New Roman"/>
                <a:cs typeface="Times New Roman"/>
                <a:sym typeface="Times New Roman"/>
              </a:rPr>
              <a:t>“Important food species include:</a:t>
            </a:r>
            <a:r>
              <a:rPr lang="en-US" sz="2300">
                <a:solidFill>
                  <a:schemeClr val="dk1"/>
                </a:solidFill>
                <a:latin typeface="Times New Roman"/>
                <a:ea typeface="Times New Roman"/>
                <a:cs typeface="Times New Roman"/>
                <a:sym typeface="Times New Roman"/>
              </a:rPr>
              <a:t> bidens, chufa, coontail, cutgrass, duckweeds, pondweeds, foxtail, pigweeds, ragweeds, sedges, smartweeds, spikerushes, bur-reed, arrowhead, wild rice, lotus, wigeon grass, Japanese millet, wild millet, agricultural crops and acorns.”</a:t>
            </a:r>
            <a:endParaRPr sz="2200"/>
          </a:p>
        </p:txBody>
      </p:sp>
      <p:cxnSp>
        <p:nvCxnSpPr>
          <p:cNvPr id="328" name="Google Shape;328;ge3e15311ff_1_266"/>
          <p:cNvCxnSpPr/>
          <p:nvPr/>
        </p:nvCxnSpPr>
        <p:spPr>
          <a:xfrm rot="10800000" flipH="1">
            <a:off x="5469150" y="3681750"/>
            <a:ext cx="1253700" cy="18900"/>
          </a:xfrm>
          <a:prstGeom prst="straightConnector1">
            <a:avLst/>
          </a:prstGeom>
          <a:noFill/>
          <a:ln w="76200" cap="flat" cmpd="sng">
            <a:solidFill>
              <a:schemeClr val="dk2"/>
            </a:solidFill>
            <a:prstDash val="solid"/>
            <a:round/>
            <a:headEnd type="none" w="med" len="med"/>
            <a:tailEnd type="triangle" w="med" len="med"/>
          </a:ln>
        </p:spPr>
      </p:cxnSp>
      <p:sp>
        <p:nvSpPr>
          <p:cNvPr id="329" name="Google Shape;329;ge3e15311ff_1_266"/>
          <p:cNvSpPr txBox="1"/>
          <p:nvPr/>
        </p:nvSpPr>
        <p:spPr>
          <a:xfrm>
            <a:off x="6722850" y="3437250"/>
            <a:ext cx="9772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rgbClr val="31538F"/>
                </a:solidFill>
                <a:latin typeface="Calibri"/>
                <a:ea typeface="Calibri"/>
                <a:cs typeface="Calibri"/>
                <a:sym typeface="Calibri"/>
              </a:rPr>
              <a:t>More beds with these species = higher score.</a:t>
            </a:r>
            <a:endParaRPr sz="2100">
              <a:solidFill>
                <a:srgbClr val="31538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b82017b89a_0_198"/>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335" name="Google Shape;335;gb82017b89a_0_198"/>
          <p:cNvSpPr txBox="1"/>
          <p:nvPr/>
        </p:nvSpPr>
        <p:spPr>
          <a:xfrm>
            <a:off x="86850" y="531600"/>
            <a:ext cx="120183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latin typeface="Calibri"/>
                <a:ea typeface="Calibri"/>
                <a:cs typeface="Calibri"/>
                <a:sym typeface="Calibri"/>
              </a:rPr>
              <a:t>Dabbling Duck Model, Variable 7: Important Food Plant Coverage</a:t>
            </a:r>
            <a:endParaRPr sz="1900" b="1">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b="1">
              <a:latin typeface="Calibri"/>
              <a:ea typeface="Calibri"/>
              <a:cs typeface="Calibri"/>
              <a:sym typeface="Calibri"/>
            </a:endParaRPr>
          </a:p>
        </p:txBody>
      </p:sp>
      <p:sp>
        <p:nvSpPr>
          <p:cNvPr id="336" name="Google Shape;336;gb82017b89a_0_198"/>
          <p:cNvSpPr txBox="1"/>
          <p:nvPr/>
        </p:nvSpPr>
        <p:spPr>
          <a:xfrm>
            <a:off x="452700" y="1378625"/>
            <a:ext cx="3722700" cy="1569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Count of Vegetation Sample Points Containing any </a:t>
            </a:r>
            <a:r>
              <a:rPr lang="en-US" sz="1800" u="sng">
                <a:solidFill>
                  <a:schemeClr val="lt1"/>
                </a:solidFill>
                <a:latin typeface="Calibri"/>
                <a:ea typeface="Calibri"/>
                <a:cs typeface="Calibri"/>
                <a:sym typeface="Calibri"/>
              </a:rPr>
              <a:t>Important Waterfowl Food Plant Species</a:t>
            </a:r>
            <a:r>
              <a:rPr lang="en-US" sz="1800">
                <a:solidFill>
                  <a:schemeClr val="lt1"/>
                </a:solidFill>
                <a:latin typeface="Calibri"/>
                <a:ea typeface="Calibri"/>
                <a:cs typeface="Calibri"/>
                <a:sym typeface="Calibri"/>
              </a:rPr>
              <a:t> that are located inside or within 20 feet of LC Vegetation Bed</a:t>
            </a:r>
            <a:endParaRPr sz="1800">
              <a:solidFill>
                <a:schemeClr val="lt1"/>
              </a:solidFill>
              <a:latin typeface="Calibri"/>
              <a:ea typeface="Calibri"/>
              <a:cs typeface="Calibri"/>
              <a:sym typeface="Calibri"/>
            </a:endParaRPr>
          </a:p>
        </p:txBody>
      </p:sp>
      <p:sp>
        <p:nvSpPr>
          <p:cNvPr id="337" name="Google Shape;337;gb82017b89a_0_198"/>
          <p:cNvSpPr txBox="1"/>
          <p:nvPr/>
        </p:nvSpPr>
        <p:spPr>
          <a:xfrm>
            <a:off x="4626575" y="1634100"/>
            <a:ext cx="3770400" cy="10158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Count of </a:t>
            </a:r>
            <a:r>
              <a:rPr lang="en-US" sz="1800" u="sng">
                <a:solidFill>
                  <a:schemeClr val="lt1"/>
                </a:solidFill>
                <a:latin typeface="Calibri"/>
                <a:ea typeface="Calibri"/>
                <a:cs typeface="Calibri"/>
                <a:sym typeface="Calibri"/>
              </a:rPr>
              <a:t>All </a:t>
            </a:r>
            <a:r>
              <a:rPr lang="en-US" sz="1800">
                <a:solidFill>
                  <a:schemeClr val="lt1"/>
                </a:solidFill>
                <a:latin typeface="Calibri"/>
                <a:ea typeface="Calibri"/>
                <a:cs typeface="Calibri"/>
                <a:sym typeface="Calibri"/>
              </a:rPr>
              <a:t>Vegetation Sample Points located inside or within 20 feet of LC Vegetation Bed</a:t>
            </a:r>
            <a:endParaRPr sz="2200">
              <a:solidFill>
                <a:schemeClr val="lt1"/>
              </a:solidFill>
              <a:latin typeface="Calibri"/>
              <a:ea typeface="Calibri"/>
              <a:cs typeface="Calibri"/>
              <a:sym typeface="Calibri"/>
            </a:endParaRPr>
          </a:p>
        </p:txBody>
      </p:sp>
      <p:sp>
        <p:nvSpPr>
          <p:cNvPr id="338" name="Google Shape;338;gb82017b89a_0_198"/>
          <p:cNvSpPr/>
          <p:nvPr/>
        </p:nvSpPr>
        <p:spPr>
          <a:xfrm>
            <a:off x="4237861" y="1960514"/>
            <a:ext cx="330000" cy="431100"/>
          </a:xfrm>
          <a:prstGeom prst="mathDivide">
            <a:avLst>
              <a:gd name="adj1" fmla="val 23520"/>
              <a:gd name="adj2" fmla="val 5880"/>
              <a:gd name="adj3"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9" name="Google Shape;339;gb82017b89a_0_198"/>
          <p:cNvSpPr/>
          <p:nvPr/>
        </p:nvSpPr>
        <p:spPr>
          <a:xfrm>
            <a:off x="8455725" y="2062364"/>
            <a:ext cx="330000" cy="2274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gb82017b89a_0_198"/>
          <p:cNvSpPr txBox="1"/>
          <p:nvPr/>
        </p:nvSpPr>
        <p:spPr>
          <a:xfrm>
            <a:off x="8844475" y="1357038"/>
            <a:ext cx="2682600" cy="1569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Percent of Vegetation Sample Points Containing Important Waterfowl Food Plant Species in each LC Vegetation Bed</a:t>
            </a:r>
            <a:endParaRPr sz="1800">
              <a:solidFill>
                <a:schemeClr val="lt1"/>
              </a:solidFill>
              <a:latin typeface="Calibri"/>
              <a:ea typeface="Calibri"/>
              <a:cs typeface="Calibri"/>
              <a:sym typeface="Calibri"/>
            </a:endParaRPr>
          </a:p>
        </p:txBody>
      </p:sp>
      <p:sp>
        <p:nvSpPr>
          <p:cNvPr id="341" name="Google Shape;341;gb82017b89a_0_198"/>
          <p:cNvSpPr/>
          <p:nvPr/>
        </p:nvSpPr>
        <p:spPr>
          <a:xfrm>
            <a:off x="244350" y="1174857"/>
            <a:ext cx="11521200" cy="194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gb82017b89a_0_198"/>
          <p:cNvSpPr txBox="1"/>
          <p:nvPr/>
        </p:nvSpPr>
        <p:spPr>
          <a:xfrm>
            <a:off x="7511900" y="596475"/>
            <a:ext cx="236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Part 1</a:t>
            </a:r>
            <a:endParaRPr sz="2200">
              <a:latin typeface="Calibri"/>
              <a:ea typeface="Calibri"/>
              <a:cs typeface="Calibri"/>
              <a:sym typeface="Calibri"/>
            </a:endParaRPr>
          </a:p>
        </p:txBody>
      </p:sp>
      <p:pic>
        <p:nvPicPr>
          <p:cNvPr id="343" name="Google Shape;343;gb82017b89a_0_198"/>
          <p:cNvPicPr preferRelativeResize="0"/>
          <p:nvPr/>
        </p:nvPicPr>
        <p:blipFill>
          <a:blip r:embed="rId3">
            <a:alphaModFix/>
          </a:blip>
          <a:stretch>
            <a:fillRect/>
          </a:stretch>
        </p:blipFill>
        <p:spPr>
          <a:xfrm>
            <a:off x="1650025" y="3928550"/>
            <a:ext cx="4339339" cy="2659600"/>
          </a:xfrm>
          <a:prstGeom prst="rect">
            <a:avLst/>
          </a:prstGeom>
          <a:noFill/>
          <a:ln w="9525" cap="flat" cmpd="sng">
            <a:solidFill>
              <a:schemeClr val="dk1"/>
            </a:solidFill>
            <a:prstDash val="solid"/>
            <a:round/>
            <a:headEnd type="none" w="sm" len="sm"/>
            <a:tailEnd type="none" w="sm" len="sm"/>
          </a:ln>
        </p:spPr>
      </p:pic>
      <p:sp>
        <p:nvSpPr>
          <p:cNvPr id="344" name="Google Shape;344;gb82017b89a_0_198"/>
          <p:cNvSpPr/>
          <p:nvPr/>
        </p:nvSpPr>
        <p:spPr>
          <a:xfrm>
            <a:off x="4356250" y="5932100"/>
            <a:ext cx="429600" cy="4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gb82017b89a_0_198"/>
          <p:cNvSpPr txBox="1"/>
          <p:nvPr/>
        </p:nvSpPr>
        <p:spPr>
          <a:xfrm>
            <a:off x="6474350" y="3368575"/>
            <a:ext cx="505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990000"/>
                </a:solidFill>
                <a:latin typeface="Calibri"/>
                <a:ea typeface="Calibri"/>
                <a:cs typeface="Calibri"/>
                <a:sym typeface="Calibri"/>
              </a:rPr>
              <a:t>Circled red point: Point containing Important Waterfowl Food Species inside of a Emergent vegetation bed</a:t>
            </a:r>
            <a:endParaRPr sz="1500">
              <a:solidFill>
                <a:srgbClr val="990000"/>
              </a:solidFill>
              <a:latin typeface="Calibri"/>
              <a:ea typeface="Calibri"/>
              <a:cs typeface="Calibri"/>
              <a:sym typeface="Calibri"/>
            </a:endParaRPr>
          </a:p>
        </p:txBody>
      </p:sp>
      <p:sp>
        <p:nvSpPr>
          <p:cNvPr id="346" name="Google Shape;346;gb82017b89a_0_198"/>
          <p:cNvSpPr txBox="1"/>
          <p:nvPr/>
        </p:nvSpPr>
        <p:spPr>
          <a:xfrm>
            <a:off x="2182588" y="3201650"/>
            <a:ext cx="3274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990000"/>
                </a:solidFill>
                <a:latin typeface="Calibri"/>
                <a:ea typeface="Calibri"/>
                <a:cs typeface="Calibri"/>
                <a:sym typeface="Calibri"/>
              </a:rPr>
              <a:t>Red Points: Vegetation Sample points located inside Emergent Vegetation Bed</a:t>
            </a:r>
            <a:endParaRPr sz="1500">
              <a:solidFill>
                <a:srgbClr val="990000"/>
              </a:solidFill>
            </a:endParaRPr>
          </a:p>
        </p:txBody>
      </p:sp>
      <p:sp>
        <p:nvSpPr>
          <p:cNvPr id="347" name="Google Shape;347;gb82017b89a_0_198"/>
          <p:cNvSpPr txBox="1"/>
          <p:nvPr/>
        </p:nvSpPr>
        <p:spPr>
          <a:xfrm>
            <a:off x="335400" y="4112175"/>
            <a:ext cx="109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Pool 11</a:t>
            </a:r>
            <a:endParaRPr>
              <a:latin typeface="Calibri"/>
              <a:ea typeface="Calibri"/>
              <a:cs typeface="Calibri"/>
              <a:sym typeface="Calibri"/>
            </a:endParaRPr>
          </a:p>
        </p:txBody>
      </p:sp>
      <p:sp>
        <p:nvSpPr>
          <p:cNvPr id="348" name="Google Shape;348;gb82017b89a_0_198"/>
          <p:cNvSpPr txBox="1"/>
          <p:nvPr/>
        </p:nvSpPr>
        <p:spPr>
          <a:xfrm>
            <a:off x="86850" y="4697600"/>
            <a:ext cx="1317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Calibri"/>
                <a:ea typeface="Calibri"/>
                <a:cs typeface="Calibri"/>
                <a:sym typeface="Calibri"/>
              </a:rPr>
              <a:t>*Visual example only, does not represent actual data</a:t>
            </a:r>
            <a:endParaRPr sz="1200">
              <a:latin typeface="Calibri"/>
              <a:ea typeface="Calibri"/>
              <a:cs typeface="Calibri"/>
              <a:sym typeface="Calibri"/>
            </a:endParaRPr>
          </a:p>
        </p:txBody>
      </p:sp>
      <p:cxnSp>
        <p:nvCxnSpPr>
          <p:cNvPr id="349" name="Google Shape;349;gb82017b89a_0_198"/>
          <p:cNvCxnSpPr>
            <a:endCxn id="344" idx="7"/>
          </p:cNvCxnSpPr>
          <p:nvPr/>
        </p:nvCxnSpPr>
        <p:spPr>
          <a:xfrm flipH="1">
            <a:off x="4722937" y="3961508"/>
            <a:ext cx="2769300" cy="2029200"/>
          </a:xfrm>
          <a:prstGeom prst="straightConnector1">
            <a:avLst/>
          </a:prstGeom>
          <a:noFill/>
          <a:ln w="28575" cap="flat" cmpd="sng">
            <a:solidFill>
              <a:schemeClr val="dk2"/>
            </a:solidFill>
            <a:prstDash val="solid"/>
            <a:round/>
            <a:headEnd type="none" w="med" len="med"/>
            <a:tailEnd type="triangle" w="med" len="med"/>
          </a:ln>
        </p:spPr>
      </p:cxnSp>
      <p:sp>
        <p:nvSpPr>
          <p:cNvPr id="350" name="Google Shape;350;gb82017b89a_0_198"/>
          <p:cNvSpPr txBox="1"/>
          <p:nvPr/>
        </p:nvSpPr>
        <p:spPr>
          <a:xfrm>
            <a:off x="6474350" y="4733750"/>
            <a:ext cx="5299200" cy="16932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So in this hypothetical example…</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1 of 2 points in that veg type contained important food species. (50%)</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Extrapolated this to assume that 50% of veg beds of this type in this pool contain important food plants.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e438f9aee2_0_20"/>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356" name="Google Shape;356;ge438f9aee2_0_20"/>
          <p:cNvSpPr txBox="1"/>
          <p:nvPr/>
        </p:nvSpPr>
        <p:spPr>
          <a:xfrm>
            <a:off x="173700" y="479800"/>
            <a:ext cx="12018300" cy="127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latin typeface="Calibri"/>
                <a:ea typeface="Calibri"/>
                <a:cs typeface="Calibri"/>
                <a:sym typeface="Calibri"/>
              </a:rPr>
              <a:t>Dabbling Duck Model, Variable 7: Important Food Plant Coverage</a:t>
            </a:r>
            <a:endParaRPr sz="1900" b="1">
              <a:latin typeface="Calibri"/>
              <a:ea typeface="Calibri"/>
              <a:cs typeface="Calibri"/>
              <a:sym typeface="Calibri"/>
            </a:endParaRPr>
          </a:p>
          <a:p>
            <a:pPr marL="0" lvl="0" indent="0" algn="l" rtl="0">
              <a:spcBef>
                <a:spcPts val="0"/>
              </a:spcBef>
              <a:spcAft>
                <a:spcPts val="0"/>
              </a:spcAft>
              <a:buNone/>
            </a:pPr>
            <a:endParaRPr sz="1900" b="1">
              <a:latin typeface="Calibri"/>
              <a:ea typeface="Calibri"/>
              <a:cs typeface="Calibri"/>
              <a:sym typeface="Calibri"/>
            </a:endParaRPr>
          </a:p>
          <a:p>
            <a:pPr marL="0" lvl="0" indent="0" algn="l" rtl="0">
              <a:spcBef>
                <a:spcPts val="0"/>
              </a:spcBef>
              <a:spcAft>
                <a:spcPts val="0"/>
              </a:spcAft>
              <a:buNone/>
            </a:pPr>
            <a:r>
              <a:rPr lang="en-US" sz="1900">
                <a:latin typeface="Calibri"/>
                <a:ea typeface="Calibri"/>
                <a:cs typeface="Calibri"/>
                <a:sym typeface="Calibri"/>
              </a:rPr>
              <a:t>Part 1: Calculating Percentage of Vegetation Sample Points Containing Important Food Species</a:t>
            </a:r>
            <a:endParaRPr sz="19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357" name="Google Shape;357;ge438f9aee2_0_20"/>
          <p:cNvPicPr preferRelativeResize="0"/>
          <p:nvPr/>
        </p:nvPicPr>
        <p:blipFill rotWithShape="1">
          <a:blip r:embed="rId3">
            <a:alphaModFix/>
          </a:blip>
          <a:srcRect t="68255"/>
          <a:stretch/>
        </p:blipFill>
        <p:spPr>
          <a:xfrm>
            <a:off x="1062925" y="2864078"/>
            <a:ext cx="9843250" cy="222187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e3e15311ff_1_147"/>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Font typeface="Arial"/>
              <a:buNone/>
            </a:pPr>
            <a:r>
              <a:rPr lang="en-US" sz="2400" b="1">
                <a:solidFill>
                  <a:schemeClr val="lt1"/>
                </a:solidFill>
                <a:latin typeface="Calibri"/>
                <a:ea typeface="Calibri"/>
                <a:cs typeface="Calibri"/>
                <a:sym typeface="Calibri"/>
              </a:rPr>
              <a:t>Introduction</a:t>
            </a:r>
            <a:endParaRPr sz="2400" b="1">
              <a:solidFill>
                <a:schemeClr val="lt1"/>
              </a:solidFill>
              <a:latin typeface="Calibri"/>
              <a:ea typeface="Calibri"/>
              <a:cs typeface="Calibri"/>
              <a:sym typeface="Calibri"/>
            </a:endParaRPr>
          </a:p>
        </p:txBody>
      </p:sp>
      <p:sp>
        <p:nvSpPr>
          <p:cNvPr id="137" name="Google Shape;137;ge3e15311ff_1_147"/>
          <p:cNvSpPr txBox="1"/>
          <p:nvPr/>
        </p:nvSpPr>
        <p:spPr>
          <a:xfrm>
            <a:off x="87075" y="464350"/>
            <a:ext cx="1201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38" name="Google Shape;138;ge3e15311ff_1_147"/>
          <p:cNvSpPr txBox="1"/>
          <p:nvPr/>
        </p:nvSpPr>
        <p:spPr>
          <a:xfrm>
            <a:off x="58125" y="536750"/>
            <a:ext cx="5714400" cy="458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latin typeface="Calibri"/>
                <a:ea typeface="Calibri"/>
                <a:cs typeface="Calibri"/>
                <a:sym typeface="Calibri"/>
              </a:rPr>
              <a:t>Goals and Objectives of Ecosystem Benefits Analysis </a:t>
            </a:r>
            <a:endParaRPr sz="2500" b="1">
              <a:latin typeface="Calibri"/>
              <a:ea typeface="Calibri"/>
              <a:cs typeface="Calibri"/>
              <a:sym typeface="Calibri"/>
            </a:endParaRPr>
          </a:p>
          <a:p>
            <a:pPr marL="0" lvl="0" indent="0" algn="l" rtl="0">
              <a:spcBef>
                <a:spcPts val="0"/>
              </a:spcBef>
              <a:spcAft>
                <a:spcPts val="0"/>
              </a:spcAft>
              <a:buNone/>
            </a:pPr>
            <a:endParaRPr sz="2200" b="1">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Quantify the ecological outputs of drawdowns to better understanding the costs and benefits</a:t>
            </a: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Develop a comparison between WLM and UMRR Habitat Restoration and </a:t>
            </a:r>
            <a:r>
              <a:rPr lang="en-US" sz="20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Enhancement</a:t>
            </a:r>
            <a:r>
              <a:rPr lang="en-US" sz="2000">
                <a:latin typeface="Calibri"/>
                <a:ea typeface="Calibri"/>
                <a:cs typeface="Calibri"/>
                <a:sym typeface="Calibri"/>
              </a:rPr>
              <a:t> Projects (HREPs)</a:t>
            </a: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Compare drawdown benefits between pools and to other ecosystem restoration actions being considered</a:t>
            </a:r>
            <a:endParaRPr sz="2000">
              <a:latin typeface="Calibri"/>
              <a:ea typeface="Calibri"/>
              <a:cs typeface="Calibri"/>
              <a:sym typeface="Calibri"/>
            </a:endParaRPr>
          </a:p>
        </p:txBody>
      </p:sp>
      <p:pic>
        <p:nvPicPr>
          <p:cNvPr id="139" name="Google Shape;139;ge3e15311ff_1_147"/>
          <p:cNvPicPr preferRelativeResize="0"/>
          <p:nvPr/>
        </p:nvPicPr>
        <p:blipFill>
          <a:blip r:embed="rId3">
            <a:alphaModFix/>
          </a:blip>
          <a:stretch>
            <a:fillRect/>
          </a:stretch>
        </p:blipFill>
        <p:spPr>
          <a:xfrm>
            <a:off x="6110300" y="1141500"/>
            <a:ext cx="5834117" cy="3892450"/>
          </a:xfrm>
          <a:prstGeom prst="rect">
            <a:avLst/>
          </a:prstGeom>
          <a:noFill/>
          <a:ln>
            <a:noFill/>
          </a:ln>
        </p:spPr>
      </p:pic>
      <p:sp>
        <p:nvSpPr>
          <p:cNvPr id="140" name="Google Shape;140;ge3e15311ff_1_147"/>
          <p:cNvSpPr txBox="1"/>
          <p:nvPr/>
        </p:nvSpPr>
        <p:spPr>
          <a:xfrm>
            <a:off x="10530175" y="6530300"/>
            <a:ext cx="822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Photo: USFWS Flickr</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e4a69e9c06_1_20"/>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363" name="Google Shape;363;ge4a69e9c06_1_20"/>
          <p:cNvSpPr txBox="1"/>
          <p:nvPr/>
        </p:nvSpPr>
        <p:spPr>
          <a:xfrm>
            <a:off x="86850" y="531600"/>
            <a:ext cx="120183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latin typeface="Calibri"/>
                <a:ea typeface="Calibri"/>
                <a:cs typeface="Calibri"/>
                <a:sym typeface="Calibri"/>
              </a:rPr>
              <a:t>Dabbling Duck Model, Variable 7: Important Food Plant Coverage</a:t>
            </a:r>
            <a:endParaRPr sz="1900" b="1">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b="1">
              <a:latin typeface="Calibri"/>
              <a:ea typeface="Calibri"/>
              <a:cs typeface="Calibri"/>
              <a:sym typeface="Calibri"/>
            </a:endParaRPr>
          </a:p>
        </p:txBody>
      </p:sp>
      <p:sp>
        <p:nvSpPr>
          <p:cNvPr id="364" name="Google Shape;364;ge4a69e9c06_1_20"/>
          <p:cNvSpPr txBox="1"/>
          <p:nvPr/>
        </p:nvSpPr>
        <p:spPr>
          <a:xfrm>
            <a:off x="4183450" y="2120413"/>
            <a:ext cx="1936500" cy="10158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Total Acreage of each LC Vegetation Bed</a:t>
            </a:r>
            <a:endParaRPr sz="1800">
              <a:solidFill>
                <a:schemeClr val="lt1"/>
              </a:solidFill>
              <a:latin typeface="Calibri"/>
              <a:ea typeface="Calibri"/>
              <a:cs typeface="Calibri"/>
              <a:sym typeface="Calibri"/>
            </a:endParaRPr>
          </a:p>
        </p:txBody>
      </p:sp>
      <p:sp>
        <p:nvSpPr>
          <p:cNvPr id="365" name="Google Shape;365;ge4a69e9c06_1_20"/>
          <p:cNvSpPr/>
          <p:nvPr/>
        </p:nvSpPr>
        <p:spPr>
          <a:xfrm>
            <a:off x="8064725" y="5035614"/>
            <a:ext cx="330000" cy="2274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ge4a69e9c06_1_20"/>
          <p:cNvSpPr txBox="1"/>
          <p:nvPr/>
        </p:nvSpPr>
        <p:spPr>
          <a:xfrm>
            <a:off x="8724587" y="4641413"/>
            <a:ext cx="2856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Percentage of Vegetation Beds containing Important Waterfowl Food Species</a:t>
            </a:r>
            <a:endParaRPr sz="1800">
              <a:solidFill>
                <a:schemeClr val="dk1"/>
              </a:solidFill>
              <a:latin typeface="Calibri"/>
              <a:ea typeface="Calibri"/>
              <a:cs typeface="Calibri"/>
              <a:sym typeface="Calibri"/>
            </a:endParaRPr>
          </a:p>
        </p:txBody>
      </p:sp>
      <p:sp>
        <p:nvSpPr>
          <p:cNvPr id="367" name="Google Shape;367;ge4a69e9c06_1_20"/>
          <p:cNvSpPr/>
          <p:nvPr/>
        </p:nvSpPr>
        <p:spPr>
          <a:xfrm>
            <a:off x="243600" y="1825775"/>
            <a:ext cx="11948400" cy="445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ge4a69e9c06_1_20"/>
          <p:cNvSpPr/>
          <p:nvPr/>
        </p:nvSpPr>
        <p:spPr>
          <a:xfrm>
            <a:off x="3562900" y="2518850"/>
            <a:ext cx="330000" cy="431100"/>
          </a:xfrm>
          <a:prstGeom prst="mathMultiply">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e4a69e9c06_1_20"/>
          <p:cNvSpPr txBox="1"/>
          <p:nvPr/>
        </p:nvSpPr>
        <p:spPr>
          <a:xfrm>
            <a:off x="589750" y="2120413"/>
            <a:ext cx="2682600" cy="10158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Percent of Vegetation Sample Points Containing Important Waterfowl Food </a:t>
            </a:r>
            <a:endParaRPr sz="1800">
              <a:solidFill>
                <a:schemeClr val="lt1"/>
              </a:solidFill>
              <a:latin typeface="Calibri"/>
              <a:ea typeface="Calibri"/>
              <a:cs typeface="Calibri"/>
              <a:sym typeface="Calibri"/>
            </a:endParaRPr>
          </a:p>
        </p:txBody>
      </p:sp>
      <p:sp>
        <p:nvSpPr>
          <p:cNvPr id="370" name="Google Shape;370;ge4a69e9c06_1_20"/>
          <p:cNvSpPr/>
          <p:nvPr/>
        </p:nvSpPr>
        <p:spPr>
          <a:xfrm>
            <a:off x="6410500" y="2603000"/>
            <a:ext cx="330000" cy="2628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ge4a69e9c06_1_20"/>
          <p:cNvSpPr txBox="1"/>
          <p:nvPr/>
        </p:nvSpPr>
        <p:spPr>
          <a:xfrm>
            <a:off x="7031050" y="2162700"/>
            <a:ext cx="2986800" cy="10158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Acres of veg class containing important waterfowl food species</a:t>
            </a:r>
            <a:endParaRPr sz="1500">
              <a:solidFill>
                <a:schemeClr val="lt1"/>
              </a:solidFill>
              <a:latin typeface="Calibri"/>
              <a:ea typeface="Calibri"/>
              <a:cs typeface="Calibri"/>
              <a:sym typeface="Calibri"/>
            </a:endParaRPr>
          </a:p>
        </p:txBody>
      </p:sp>
      <p:sp>
        <p:nvSpPr>
          <p:cNvPr id="372" name="Google Shape;372;ge4a69e9c06_1_20"/>
          <p:cNvSpPr txBox="1"/>
          <p:nvPr/>
        </p:nvSpPr>
        <p:spPr>
          <a:xfrm>
            <a:off x="5737275" y="4730313"/>
            <a:ext cx="1936500" cy="10158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u="sng">
                <a:solidFill>
                  <a:schemeClr val="lt1"/>
                </a:solidFill>
                <a:latin typeface="Calibri"/>
                <a:ea typeface="Calibri"/>
                <a:cs typeface="Calibri"/>
                <a:sym typeface="Calibri"/>
              </a:rPr>
              <a:t>SUM</a:t>
            </a:r>
            <a:r>
              <a:rPr lang="en-US" sz="1800">
                <a:solidFill>
                  <a:schemeClr val="lt1"/>
                </a:solidFill>
                <a:latin typeface="Calibri"/>
                <a:ea typeface="Calibri"/>
                <a:cs typeface="Calibri"/>
                <a:sym typeface="Calibri"/>
              </a:rPr>
              <a:t> of Total Acreage of LC Vegetation Beds</a:t>
            </a:r>
            <a:endParaRPr sz="1800">
              <a:solidFill>
                <a:schemeClr val="lt1"/>
              </a:solidFill>
              <a:latin typeface="Calibri"/>
              <a:ea typeface="Calibri"/>
              <a:cs typeface="Calibri"/>
              <a:sym typeface="Calibri"/>
            </a:endParaRPr>
          </a:p>
        </p:txBody>
      </p:sp>
      <p:sp>
        <p:nvSpPr>
          <p:cNvPr id="373" name="Google Shape;373;ge4a69e9c06_1_20"/>
          <p:cNvSpPr txBox="1"/>
          <p:nvPr/>
        </p:nvSpPr>
        <p:spPr>
          <a:xfrm>
            <a:off x="1569513" y="4730313"/>
            <a:ext cx="2986800" cy="12930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u="sng">
                <a:solidFill>
                  <a:schemeClr val="lt1"/>
                </a:solidFill>
                <a:latin typeface="Calibri"/>
                <a:ea typeface="Calibri"/>
                <a:cs typeface="Calibri"/>
                <a:sym typeface="Calibri"/>
              </a:rPr>
              <a:t>SUM</a:t>
            </a:r>
            <a:r>
              <a:rPr lang="en-US" sz="1800">
                <a:solidFill>
                  <a:schemeClr val="lt1"/>
                </a:solidFill>
                <a:latin typeface="Calibri"/>
                <a:ea typeface="Calibri"/>
                <a:cs typeface="Calibri"/>
                <a:sym typeface="Calibri"/>
              </a:rPr>
              <a:t> of Estimated Number of acres of vegetation beds containing important waterfowl food species</a:t>
            </a:r>
            <a:endParaRPr sz="1800">
              <a:solidFill>
                <a:schemeClr val="lt1"/>
              </a:solidFill>
              <a:latin typeface="Calibri"/>
              <a:ea typeface="Calibri"/>
              <a:cs typeface="Calibri"/>
              <a:sym typeface="Calibri"/>
            </a:endParaRPr>
          </a:p>
        </p:txBody>
      </p:sp>
      <p:sp>
        <p:nvSpPr>
          <p:cNvPr id="374" name="Google Shape;374;ge4a69e9c06_1_20"/>
          <p:cNvSpPr/>
          <p:nvPr/>
        </p:nvSpPr>
        <p:spPr>
          <a:xfrm>
            <a:off x="5016349" y="4933777"/>
            <a:ext cx="330000" cy="431100"/>
          </a:xfrm>
          <a:prstGeom prst="mathDivide">
            <a:avLst>
              <a:gd name="adj1" fmla="val 23520"/>
              <a:gd name="adj2" fmla="val 5880"/>
              <a:gd name="adj3"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375" name="Google Shape;375;ge4a69e9c06_1_20"/>
          <p:cNvCxnSpPr/>
          <p:nvPr/>
        </p:nvCxnSpPr>
        <p:spPr>
          <a:xfrm flipH="1">
            <a:off x="4635150" y="3291200"/>
            <a:ext cx="3272400" cy="1387800"/>
          </a:xfrm>
          <a:prstGeom prst="straightConnector1">
            <a:avLst/>
          </a:prstGeom>
          <a:noFill/>
          <a:ln w="19050" cap="flat" cmpd="sng">
            <a:solidFill>
              <a:schemeClr val="dk2"/>
            </a:solidFill>
            <a:prstDash val="solid"/>
            <a:round/>
            <a:headEnd type="none" w="med" len="med"/>
            <a:tailEnd type="triangle" w="med" len="med"/>
          </a:ln>
        </p:spPr>
      </p:cxnSp>
      <p:sp>
        <p:nvSpPr>
          <p:cNvPr id="376" name="Google Shape;376;ge4a69e9c06_1_20"/>
          <p:cNvSpPr txBox="1"/>
          <p:nvPr/>
        </p:nvSpPr>
        <p:spPr>
          <a:xfrm>
            <a:off x="7162825" y="615913"/>
            <a:ext cx="236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Part 2</a:t>
            </a:r>
            <a:endParaRPr sz="22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e438f9aee2_0_42"/>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382" name="Google Shape;382;ge438f9aee2_0_42"/>
          <p:cNvSpPr txBox="1"/>
          <p:nvPr/>
        </p:nvSpPr>
        <p:spPr>
          <a:xfrm>
            <a:off x="173700" y="479800"/>
            <a:ext cx="12018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latin typeface="Calibri"/>
                <a:ea typeface="Calibri"/>
                <a:cs typeface="Calibri"/>
                <a:sym typeface="Calibri"/>
              </a:rPr>
              <a:t>Dabbling Duck Model, Variable 7: Important Food Plant Coverage</a:t>
            </a:r>
            <a:endParaRPr sz="1900">
              <a:latin typeface="Calibri"/>
              <a:ea typeface="Calibri"/>
              <a:cs typeface="Calibri"/>
              <a:sym typeface="Calibri"/>
            </a:endParaRPr>
          </a:p>
        </p:txBody>
      </p:sp>
      <p:sp>
        <p:nvSpPr>
          <p:cNvPr id="383" name="Google Shape;383;ge438f9aee2_0_42"/>
          <p:cNvSpPr txBox="1"/>
          <p:nvPr/>
        </p:nvSpPr>
        <p:spPr>
          <a:xfrm>
            <a:off x="173700" y="1551075"/>
            <a:ext cx="40680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Calibri"/>
                <a:ea typeface="Calibri"/>
                <a:cs typeface="Calibri"/>
                <a:sym typeface="Calibri"/>
              </a:rPr>
              <a:t>Part 2: Calculating Estimated Number of acres of vegetation beds containing important waterfowl food species</a:t>
            </a:r>
            <a:endParaRPr sz="1900">
              <a:latin typeface="Calibri"/>
              <a:ea typeface="Calibri"/>
              <a:cs typeface="Calibri"/>
              <a:sym typeface="Calibri"/>
            </a:endParaRPr>
          </a:p>
        </p:txBody>
      </p:sp>
      <p:sp>
        <p:nvSpPr>
          <p:cNvPr id="384" name="Google Shape;384;ge438f9aee2_0_42"/>
          <p:cNvSpPr txBox="1"/>
          <p:nvPr/>
        </p:nvSpPr>
        <p:spPr>
          <a:xfrm>
            <a:off x="671850" y="2815575"/>
            <a:ext cx="34071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latin typeface="Calibri"/>
                <a:ea typeface="Calibri"/>
                <a:cs typeface="Calibri"/>
                <a:sym typeface="Calibri"/>
              </a:rPr>
              <a:t>Model Scoring:</a:t>
            </a:r>
            <a:endParaRPr sz="2200">
              <a:latin typeface="Calibri"/>
              <a:ea typeface="Calibri"/>
              <a:cs typeface="Calibri"/>
              <a:sym typeface="Calibri"/>
            </a:endParaRPr>
          </a:p>
          <a:p>
            <a:pPr marL="0" lvl="0" indent="0" algn="l" rtl="0">
              <a:spcBef>
                <a:spcPts val="0"/>
              </a:spcBef>
              <a:spcAft>
                <a:spcPts val="0"/>
              </a:spcAft>
              <a:buNone/>
            </a:pPr>
            <a:r>
              <a:rPr lang="en-US" sz="2200">
                <a:latin typeface="Calibri"/>
                <a:ea typeface="Calibri"/>
                <a:cs typeface="Calibri"/>
                <a:sym typeface="Calibri"/>
              </a:rPr>
              <a:t>&lt;10% = </a:t>
            </a:r>
            <a:r>
              <a:rPr lang="en-US" sz="2200" b="1">
                <a:latin typeface="Calibri"/>
                <a:ea typeface="Calibri"/>
                <a:cs typeface="Calibri"/>
                <a:sym typeface="Calibri"/>
              </a:rPr>
              <a:t>1</a:t>
            </a:r>
            <a:r>
              <a:rPr lang="en-US" sz="2200">
                <a:latin typeface="Calibri"/>
                <a:ea typeface="Calibri"/>
                <a:cs typeface="Calibri"/>
                <a:sym typeface="Calibri"/>
              </a:rPr>
              <a:t>       </a:t>
            </a:r>
            <a:endParaRPr sz="2200">
              <a:latin typeface="Calibri"/>
              <a:ea typeface="Calibri"/>
              <a:cs typeface="Calibri"/>
              <a:sym typeface="Calibri"/>
            </a:endParaRPr>
          </a:p>
          <a:p>
            <a:pPr marL="0" lvl="0" indent="0" algn="l" rtl="0">
              <a:spcBef>
                <a:spcPts val="0"/>
              </a:spcBef>
              <a:spcAft>
                <a:spcPts val="0"/>
              </a:spcAft>
              <a:buNone/>
            </a:pPr>
            <a:r>
              <a:rPr lang="en-US" sz="2200">
                <a:latin typeface="Calibri"/>
                <a:ea typeface="Calibri"/>
                <a:cs typeface="Calibri"/>
                <a:sym typeface="Calibri"/>
              </a:rPr>
              <a:t>10 - 25% = </a:t>
            </a:r>
            <a:r>
              <a:rPr lang="en-US" sz="2200" b="1">
                <a:latin typeface="Calibri"/>
                <a:ea typeface="Calibri"/>
                <a:cs typeface="Calibri"/>
                <a:sym typeface="Calibri"/>
              </a:rPr>
              <a:t>4 </a:t>
            </a:r>
            <a:r>
              <a:rPr lang="en-US" sz="2200">
                <a:latin typeface="Calibri"/>
                <a:ea typeface="Calibri"/>
                <a:cs typeface="Calibri"/>
                <a:sym typeface="Calibri"/>
              </a:rPr>
              <a:t>     </a:t>
            </a:r>
            <a:endParaRPr sz="2200">
              <a:latin typeface="Calibri"/>
              <a:ea typeface="Calibri"/>
              <a:cs typeface="Calibri"/>
              <a:sym typeface="Calibri"/>
            </a:endParaRPr>
          </a:p>
          <a:p>
            <a:pPr marL="0" lvl="0" indent="0" algn="l" rtl="0">
              <a:spcBef>
                <a:spcPts val="0"/>
              </a:spcBef>
              <a:spcAft>
                <a:spcPts val="0"/>
              </a:spcAft>
              <a:buNone/>
            </a:pPr>
            <a:r>
              <a:rPr lang="en-US" sz="2200">
                <a:latin typeface="Calibri"/>
                <a:ea typeface="Calibri"/>
                <a:cs typeface="Calibri"/>
                <a:sym typeface="Calibri"/>
              </a:rPr>
              <a:t>25 - 50% = </a:t>
            </a:r>
            <a:r>
              <a:rPr lang="en-US" sz="2200" b="1">
                <a:latin typeface="Calibri"/>
                <a:ea typeface="Calibri"/>
                <a:cs typeface="Calibri"/>
                <a:sym typeface="Calibri"/>
              </a:rPr>
              <a:t>6</a:t>
            </a:r>
            <a:r>
              <a:rPr lang="en-US" sz="2200">
                <a:latin typeface="Calibri"/>
                <a:ea typeface="Calibri"/>
                <a:cs typeface="Calibri"/>
                <a:sym typeface="Calibri"/>
              </a:rPr>
              <a:t>      </a:t>
            </a:r>
            <a:endParaRPr sz="2200">
              <a:latin typeface="Calibri"/>
              <a:ea typeface="Calibri"/>
              <a:cs typeface="Calibri"/>
              <a:sym typeface="Calibri"/>
            </a:endParaRPr>
          </a:p>
          <a:p>
            <a:pPr marL="0" lvl="0" indent="0" algn="l" rtl="0">
              <a:spcBef>
                <a:spcPts val="0"/>
              </a:spcBef>
              <a:spcAft>
                <a:spcPts val="0"/>
              </a:spcAft>
              <a:buNone/>
            </a:pPr>
            <a:r>
              <a:rPr lang="en-US" sz="2200">
                <a:latin typeface="Calibri"/>
                <a:ea typeface="Calibri"/>
                <a:cs typeface="Calibri"/>
                <a:sym typeface="Calibri"/>
              </a:rPr>
              <a:t>50 - 75% = </a:t>
            </a:r>
            <a:r>
              <a:rPr lang="en-US" sz="2200" b="1">
                <a:latin typeface="Calibri"/>
                <a:ea typeface="Calibri"/>
                <a:cs typeface="Calibri"/>
                <a:sym typeface="Calibri"/>
              </a:rPr>
              <a:t>8</a:t>
            </a:r>
            <a:r>
              <a:rPr lang="en-US" sz="2200">
                <a:latin typeface="Calibri"/>
                <a:ea typeface="Calibri"/>
                <a:cs typeface="Calibri"/>
                <a:sym typeface="Calibri"/>
              </a:rPr>
              <a:t>        </a:t>
            </a:r>
            <a:endParaRPr sz="2200">
              <a:latin typeface="Calibri"/>
              <a:ea typeface="Calibri"/>
              <a:cs typeface="Calibri"/>
              <a:sym typeface="Calibri"/>
            </a:endParaRPr>
          </a:p>
          <a:p>
            <a:pPr marL="0" lvl="0" indent="0" algn="l" rtl="0">
              <a:spcBef>
                <a:spcPts val="0"/>
              </a:spcBef>
              <a:spcAft>
                <a:spcPts val="0"/>
              </a:spcAft>
              <a:buNone/>
            </a:pPr>
            <a:r>
              <a:rPr lang="en-US" sz="2200">
                <a:latin typeface="Calibri"/>
                <a:ea typeface="Calibri"/>
                <a:cs typeface="Calibri"/>
                <a:sym typeface="Calibri"/>
              </a:rPr>
              <a:t>&gt;75% = </a:t>
            </a:r>
            <a:r>
              <a:rPr lang="en-US" sz="2200" b="1">
                <a:latin typeface="Calibri"/>
                <a:ea typeface="Calibri"/>
                <a:cs typeface="Calibri"/>
                <a:sym typeface="Calibri"/>
              </a:rPr>
              <a:t>10</a:t>
            </a:r>
            <a:endParaRPr sz="2200" b="1">
              <a:latin typeface="Calibri"/>
              <a:ea typeface="Calibri"/>
              <a:cs typeface="Calibri"/>
              <a:sym typeface="Calibri"/>
            </a:endParaRPr>
          </a:p>
        </p:txBody>
      </p:sp>
      <p:pic>
        <p:nvPicPr>
          <p:cNvPr id="385" name="Google Shape;385;ge438f9aee2_0_42"/>
          <p:cNvPicPr preferRelativeResize="0"/>
          <p:nvPr/>
        </p:nvPicPr>
        <p:blipFill>
          <a:blip r:embed="rId3">
            <a:alphaModFix/>
          </a:blip>
          <a:stretch>
            <a:fillRect/>
          </a:stretch>
        </p:blipFill>
        <p:spPr>
          <a:xfrm>
            <a:off x="4201100" y="1156975"/>
            <a:ext cx="7840325" cy="55577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e3e15311ff_1_301"/>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391" name="Google Shape;391;ge3e15311ff_1_301"/>
          <p:cNvSpPr txBox="1"/>
          <p:nvPr/>
        </p:nvSpPr>
        <p:spPr>
          <a:xfrm>
            <a:off x="87075" y="464350"/>
            <a:ext cx="12105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Dabbling Duck Model, Variable 7: Important Food Plant Coverage                               </a:t>
            </a:r>
            <a:r>
              <a:rPr lang="en-US" sz="1700">
                <a:latin typeface="Calibri"/>
                <a:ea typeface="Calibri"/>
                <a:cs typeface="Calibri"/>
                <a:sym typeface="Calibri"/>
              </a:rPr>
              <a:t>= Existing / Future without WLM</a:t>
            </a:r>
            <a:endParaRPr>
              <a:latin typeface="Calibri"/>
              <a:ea typeface="Calibri"/>
              <a:cs typeface="Calibri"/>
              <a:sym typeface="Calibri"/>
            </a:endParaRPr>
          </a:p>
        </p:txBody>
      </p:sp>
      <p:sp>
        <p:nvSpPr>
          <p:cNvPr id="392" name="Google Shape;392;ge3e15311ff_1_301"/>
          <p:cNvSpPr txBox="1"/>
          <p:nvPr/>
        </p:nvSpPr>
        <p:spPr>
          <a:xfrm>
            <a:off x="4966100" y="1378700"/>
            <a:ext cx="1936500" cy="10158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Total Acreage of each LC Vegetation Bed</a:t>
            </a:r>
            <a:endParaRPr sz="1800">
              <a:solidFill>
                <a:schemeClr val="lt1"/>
              </a:solidFill>
              <a:latin typeface="Calibri"/>
              <a:ea typeface="Calibri"/>
              <a:cs typeface="Calibri"/>
              <a:sym typeface="Calibri"/>
            </a:endParaRPr>
          </a:p>
        </p:txBody>
      </p:sp>
      <p:sp>
        <p:nvSpPr>
          <p:cNvPr id="393" name="Google Shape;393;ge3e15311ff_1_301"/>
          <p:cNvSpPr/>
          <p:nvPr/>
        </p:nvSpPr>
        <p:spPr>
          <a:xfrm>
            <a:off x="9783175" y="4573439"/>
            <a:ext cx="330000" cy="2274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ge3e15311ff_1_301"/>
          <p:cNvSpPr txBox="1"/>
          <p:nvPr/>
        </p:nvSpPr>
        <p:spPr>
          <a:xfrm>
            <a:off x="10113177" y="3902200"/>
            <a:ext cx="23631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Percentage of Vegetation Beds containing Important Waterfowl Food Species</a:t>
            </a:r>
            <a:endParaRPr sz="1800">
              <a:solidFill>
                <a:schemeClr val="dk1"/>
              </a:solidFill>
              <a:latin typeface="Calibri"/>
              <a:ea typeface="Calibri"/>
              <a:cs typeface="Calibri"/>
              <a:sym typeface="Calibri"/>
            </a:endParaRPr>
          </a:p>
        </p:txBody>
      </p:sp>
      <p:sp>
        <p:nvSpPr>
          <p:cNvPr id="395" name="Google Shape;395;ge3e15311ff_1_301"/>
          <p:cNvSpPr/>
          <p:nvPr/>
        </p:nvSpPr>
        <p:spPr>
          <a:xfrm>
            <a:off x="1681200" y="6858000"/>
            <a:ext cx="11948400" cy="447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ge3e15311ff_1_301"/>
          <p:cNvSpPr/>
          <p:nvPr/>
        </p:nvSpPr>
        <p:spPr>
          <a:xfrm>
            <a:off x="4212088" y="1765488"/>
            <a:ext cx="330000" cy="431100"/>
          </a:xfrm>
          <a:prstGeom prst="mathMultiply">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e3e15311ff_1_301"/>
          <p:cNvSpPr/>
          <p:nvPr/>
        </p:nvSpPr>
        <p:spPr>
          <a:xfrm>
            <a:off x="7206925" y="1690037"/>
            <a:ext cx="330000" cy="2628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ge3e15311ff_1_301"/>
          <p:cNvSpPr txBox="1"/>
          <p:nvPr/>
        </p:nvSpPr>
        <p:spPr>
          <a:xfrm>
            <a:off x="6522513" y="3161000"/>
            <a:ext cx="1936500" cy="10158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u="sng">
                <a:solidFill>
                  <a:schemeClr val="lt1"/>
                </a:solidFill>
                <a:latin typeface="Calibri"/>
                <a:ea typeface="Calibri"/>
                <a:cs typeface="Calibri"/>
                <a:sym typeface="Calibri"/>
              </a:rPr>
              <a:t>SUM</a:t>
            </a:r>
            <a:r>
              <a:rPr lang="en-US" sz="1800">
                <a:solidFill>
                  <a:schemeClr val="lt1"/>
                </a:solidFill>
                <a:latin typeface="Calibri"/>
                <a:ea typeface="Calibri"/>
                <a:cs typeface="Calibri"/>
                <a:sym typeface="Calibri"/>
              </a:rPr>
              <a:t> of Total Acreage of LC Vegetation Beds</a:t>
            </a:r>
            <a:endParaRPr sz="1800">
              <a:solidFill>
                <a:schemeClr val="lt1"/>
              </a:solidFill>
              <a:latin typeface="Calibri"/>
              <a:ea typeface="Calibri"/>
              <a:cs typeface="Calibri"/>
              <a:sym typeface="Calibri"/>
            </a:endParaRPr>
          </a:p>
        </p:txBody>
      </p:sp>
      <p:sp>
        <p:nvSpPr>
          <p:cNvPr id="399" name="Google Shape;399;ge3e15311ff_1_301"/>
          <p:cNvSpPr txBox="1"/>
          <p:nvPr/>
        </p:nvSpPr>
        <p:spPr>
          <a:xfrm>
            <a:off x="984925" y="3109725"/>
            <a:ext cx="2986800" cy="12930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u="sng">
                <a:solidFill>
                  <a:schemeClr val="lt1"/>
                </a:solidFill>
                <a:latin typeface="Calibri"/>
                <a:ea typeface="Calibri"/>
                <a:cs typeface="Calibri"/>
                <a:sym typeface="Calibri"/>
              </a:rPr>
              <a:t>SUM</a:t>
            </a:r>
            <a:r>
              <a:rPr lang="en-US" sz="1800">
                <a:solidFill>
                  <a:schemeClr val="lt1"/>
                </a:solidFill>
                <a:latin typeface="Calibri"/>
                <a:ea typeface="Calibri"/>
                <a:cs typeface="Calibri"/>
                <a:sym typeface="Calibri"/>
              </a:rPr>
              <a:t> of Estimated Number of acres of vegetation beds containing important waterfowl food species</a:t>
            </a:r>
            <a:endParaRPr sz="1800">
              <a:solidFill>
                <a:schemeClr val="lt1"/>
              </a:solidFill>
              <a:latin typeface="Calibri"/>
              <a:ea typeface="Calibri"/>
              <a:cs typeface="Calibri"/>
              <a:sym typeface="Calibri"/>
            </a:endParaRPr>
          </a:p>
        </p:txBody>
      </p:sp>
      <p:sp>
        <p:nvSpPr>
          <p:cNvPr id="400" name="Google Shape;400;ge3e15311ff_1_301"/>
          <p:cNvSpPr/>
          <p:nvPr/>
        </p:nvSpPr>
        <p:spPr>
          <a:xfrm>
            <a:off x="4817124" y="4410689"/>
            <a:ext cx="330000" cy="431100"/>
          </a:xfrm>
          <a:prstGeom prst="mathDivide">
            <a:avLst>
              <a:gd name="adj1" fmla="val 23520"/>
              <a:gd name="adj2" fmla="val 5880"/>
              <a:gd name="adj3"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401" name="Google Shape;401;ge3e15311ff_1_301"/>
          <p:cNvCxnSpPr/>
          <p:nvPr/>
        </p:nvCxnSpPr>
        <p:spPr>
          <a:xfrm flipH="1">
            <a:off x="4041050" y="2533125"/>
            <a:ext cx="3770400" cy="602400"/>
          </a:xfrm>
          <a:prstGeom prst="straightConnector1">
            <a:avLst/>
          </a:prstGeom>
          <a:noFill/>
          <a:ln w="19050" cap="flat" cmpd="sng">
            <a:solidFill>
              <a:schemeClr val="dk2"/>
            </a:solidFill>
            <a:prstDash val="solid"/>
            <a:round/>
            <a:headEnd type="none" w="med" len="med"/>
            <a:tailEnd type="triangle" w="med" len="med"/>
          </a:ln>
        </p:spPr>
      </p:cxnSp>
      <p:sp>
        <p:nvSpPr>
          <p:cNvPr id="402" name="Google Shape;402;ge3e15311ff_1_301"/>
          <p:cNvSpPr txBox="1"/>
          <p:nvPr/>
        </p:nvSpPr>
        <p:spPr>
          <a:xfrm>
            <a:off x="511675" y="4672075"/>
            <a:ext cx="3933300" cy="1293000"/>
          </a:xfrm>
          <a:prstGeom prst="rect">
            <a:avLst/>
          </a:prstGeom>
          <a:solidFill>
            <a:srgbClr val="6AA84F"/>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Acres of New Emergent Vegetation</a:t>
            </a: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US" sz="1800">
                <a:solidFill>
                  <a:schemeClr val="lt1"/>
                </a:solidFill>
                <a:latin typeface="Calibri"/>
                <a:ea typeface="Calibri"/>
                <a:cs typeface="Calibri"/>
                <a:sym typeface="Calibri"/>
              </a:rPr>
              <a:t>+ Acres of New Rooted Floating Aquatics</a:t>
            </a: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US" sz="1800">
                <a:solidFill>
                  <a:schemeClr val="lt1"/>
                </a:solidFill>
                <a:latin typeface="Calibri"/>
                <a:ea typeface="Calibri"/>
                <a:cs typeface="Calibri"/>
                <a:sym typeface="Calibri"/>
              </a:rPr>
              <a:t>+ Acres of New Submersed Aquatic Vegetation</a:t>
            </a:r>
            <a:endParaRPr sz="1800">
              <a:solidFill>
                <a:schemeClr val="lt1"/>
              </a:solidFill>
              <a:latin typeface="Calibri"/>
              <a:ea typeface="Calibri"/>
              <a:cs typeface="Calibri"/>
              <a:sym typeface="Calibri"/>
            </a:endParaRPr>
          </a:p>
        </p:txBody>
      </p:sp>
      <p:sp>
        <p:nvSpPr>
          <p:cNvPr id="403" name="Google Shape;403;ge3e15311ff_1_301"/>
          <p:cNvSpPr txBox="1"/>
          <p:nvPr/>
        </p:nvSpPr>
        <p:spPr>
          <a:xfrm>
            <a:off x="5451202" y="4644938"/>
            <a:ext cx="4136400" cy="1293000"/>
          </a:xfrm>
          <a:prstGeom prst="rect">
            <a:avLst/>
          </a:prstGeom>
          <a:solidFill>
            <a:srgbClr val="6AA84F"/>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Acres of New Emergent Vegetation</a:t>
            </a: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US" sz="1800">
                <a:solidFill>
                  <a:schemeClr val="lt1"/>
                </a:solidFill>
                <a:latin typeface="Calibri"/>
                <a:ea typeface="Calibri"/>
                <a:cs typeface="Calibri"/>
                <a:sym typeface="Calibri"/>
              </a:rPr>
              <a:t>+ Acres of New Rooted Floating Aquatics</a:t>
            </a: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US" sz="1800">
                <a:solidFill>
                  <a:schemeClr val="lt1"/>
                </a:solidFill>
                <a:latin typeface="Calibri"/>
                <a:ea typeface="Calibri"/>
                <a:cs typeface="Calibri"/>
                <a:sym typeface="Calibri"/>
              </a:rPr>
              <a:t>+ Acres of New Submersed Aquatic Vegetation</a:t>
            </a:r>
            <a:endParaRPr sz="1800">
              <a:solidFill>
                <a:schemeClr val="lt1"/>
              </a:solidFill>
              <a:latin typeface="Calibri"/>
              <a:ea typeface="Calibri"/>
              <a:cs typeface="Calibri"/>
              <a:sym typeface="Calibri"/>
            </a:endParaRPr>
          </a:p>
        </p:txBody>
      </p:sp>
      <p:sp>
        <p:nvSpPr>
          <p:cNvPr id="404" name="Google Shape;404;ge3e15311ff_1_301"/>
          <p:cNvSpPr/>
          <p:nvPr/>
        </p:nvSpPr>
        <p:spPr>
          <a:xfrm>
            <a:off x="2352475" y="4406000"/>
            <a:ext cx="251700" cy="262800"/>
          </a:xfrm>
          <a:prstGeom prst="mathPlus">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e3e15311ff_1_301"/>
          <p:cNvSpPr/>
          <p:nvPr/>
        </p:nvSpPr>
        <p:spPr>
          <a:xfrm>
            <a:off x="7268850" y="4243713"/>
            <a:ext cx="251700" cy="262800"/>
          </a:xfrm>
          <a:prstGeom prst="mathPlus">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ge3e15311ff_1_301"/>
          <p:cNvSpPr/>
          <p:nvPr/>
        </p:nvSpPr>
        <p:spPr>
          <a:xfrm>
            <a:off x="134250" y="2989850"/>
            <a:ext cx="4542000" cy="33903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e3e15311ff_1_301"/>
          <p:cNvSpPr/>
          <p:nvPr/>
        </p:nvSpPr>
        <p:spPr>
          <a:xfrm>
            <a:off x="5288000" y="2931100"/>
            <a:ext cx="4462800" cy="34491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ge3e15311ff_1_301"/>
          <p:cNvSpPr txBox="1"/>
          <p:nvPr/>
        </p:nvSpPr>
        <p:spPr>
          <a:xfrm>
            <a:off x="8450375" y="618250"/>
            <a:ext cx="669900" cy="3540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lt1"/>
              </a:solidFill>
              <a:latin typeface="Calibri"/>
              <a:ea typeface="Calibri"/>
              <a:cs typeface="Calibri"/>
              <a:sym typeface="Calibri"/>
            </a:endParaRPr>
          </a:p>
        </p:txBody>
      </p:sp>
      <p:sp>
        <p:nvSpPr>
          <p:cNvPr id="409" name="Google Shape;409;ge3e15311ff_1_301"/>
          <p:cNvSpPr txBox="1"/>
          <p:nvPr/>
        </p:nvSpPr>
        <p:spPr>
          <a:xfrm>
            <a:off x="231350" y="1459875"/>
            <a:ext cx="236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Part 2</a:t>
            </a:r>
            <a:endParaRPr sz="1800">
              <a:latin typeface="Calibri"/>
              <a:ea typeface="Calibri"/>
              <a:cs typeface="Calibri"/>
              <a:sym typeface="Calibri"/>
            </a:endParaRPr>
          </a:p>
        </p:txBody>
      </p:sp>
      <p:sp>
        <p:nvSpPr>
          <p:cNvPr id="410" name="Google Shape;410;ge3e15311ff_1_301"/>
          <p:cNvSpPr txBox="1"/>
          <p:nvPr/>
        </p:nvSpPr>
        <p:spPr>
          <a:xfrm>
            <a:off x="1217475" y="1378700"/>
            <a:ext cx="2682600" cy="10158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Percent of Vegetation Sample Points Containing Important Waterfowl Food </a:t>
            </a:r>
            <a:endParaRPr sz="1800">
              <a:solidFill>
                <a:schemeClr val="lt1"/>
              </a:solidFill>
              <a:latin typeface="Calibri"/>
              <a:ea typeface="Calibri"/>
              <a:cs typeface="Calibri"/>
              <a:sym typeface="Calibri"/>
            </a:endParaRPr>
          </a:p>
        </p:txBody>
      </p:sp>
      <p:sp>
        <p:nvSpPr>
          <p:cNvPr id="411" name="Google Shape;411;ge3e15311ff_1_301"/>
          <p:cNvSpPr txBox="1"/>
          <p:nvPr/>
        </p:nvSpPr>
        <p:spPr>
          <a:xfrm>
            <a:off x="7841250" y="1443775"/>
            <a:ext cx="2986800" cy="10158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Acres of veg class containing important waterfowl food species</a:t>
            </a:r>
            <a:endParaRPr sz="15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e438f9aee2_0_107"/>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417" name="Google Shape;417;ge438f9aee2_0_107"/>
          <p:cNvSpPr txBox="1"/>
          <p:nvPr/>
        </p:nvSpPr>
        <p:spPr>
          <a:xfrm>
            <a:off x="87075" y="464350"/>
            <a:ext cx="12018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Dabbling Duck Model, Variable 7: Important Food Plant Coverage</a:t>
            </a:r>
            <a:endParaRPr sz="21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418" name="Google Shape;418;ge438f9aee2_0_107"/>
          <p:cNvSpPr txBox="1"/>
          <p:nvPr/>
        </p:nvSpPr>
        <p:spPr>
          <a:xfrm>
            <a:off x="375225" y="4746225"/>
            <a:ext cx="16035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Model Scoring:</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&lt;10% = </a:t>
            </a:r>
            <a:r>
              <a:rPr lang="en-US" sz="1800" b="1">
                <a:latin typeface="Calibri"/>
                <a:ea typeface="Calibri"/>
                <a:cs typeface="Calibri"/>
                <a:sym typeface="Calibri"/>
              </a:rPr>
              <a:t>1</a:t>
            </a:r>
            <a:r>
              <a:rPr lang="en-US"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10 - 25% = </a:t>
            </a:r>
            <a:r>
              <a:rPr lang="en-US" sz="1800" b="1">
                <a:latin typeface="Calibri"/>
                <a:ea typeface="Calibri"/>
                <a:cs typeface="Calibri"/>
                <a:sym typeface="Calibri"/>
              </a:rPr>
              <a:t>4 </a:t>
            </a:r>
            <a:r>
              <a:rPr lang="en-US"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25 - 50% = </a:t>
            </a:r>
            <a:r>
              <a:rPr lang="en-US" sz="1800" b="1">
                <a:latin typeface="Calibri"/>
                <a:ea typeface="Calibri"/>
                <a:cs typeface="Calibri"/>
                <a:sym typeface="Calibri"/>
              </a:rPr>
              <a:t>6</a:t>
            </a:r>
            <a:r>
              <a:rPr lang="en-US"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50 - 75% = </a:t>
            </a:r>
            <a:r>
              <a:rPr lang="en-US" sz="1800" b="1">
                <a:latin typeface="Calibri"/>
                <a:ea typeface="Calibri"/>
                <a:cs typeface="Calibri"/>
                <a:sym typeface="Calibri"/>
              </a:rPr>
              <a:t>8</a:t>
            </a:r>
            <a:r>
              <a:rPr lang="en-US"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&gt;75% = </a:t>
            </a:r>
            <a:r>
              <a:rPr lang="en-US" sz="1800" b="1">
                <a:latin typeface="Calibri"/>
                <a:ea typeface="Calibri"/>
                <a:cs typeface="Calibri"/>
                <a:sym typeface="Calibri"/>
              </a:rPr>
              <a:t>10</a:t>
            </a:r>
            <a:endParaRPr sz="1800" b="1">
              <a:latin typeface="Calibri"/>
              <a:ea typeface="Calibri"/>
              <a:cs typeface="Calibri"/>
              <a:sym typeface="Calibri"/>
            </a:endParaRPr>
          </a:p>
        </p:txBody>
      </p:sp>
      <p:pic>
        <p:nvPicPr>
          <p:cNvPr id="419" name="Google Shape;419;ge438f9aee2_0_107"/>
          <p:cNvPicPr preferRelativeResize="0"/>
          <p:nvPr/>
        </p:nvPicPr>
        <p:blipFill>
          <a:blip r:embed="rId3">
            <a:alphaModFix/>
          </a:blip>
          <a:stretch>
            <a:fillRect/>
          </a:stretch>
        </p:blipFill>
        <p:spPr>
          <a:xfrm>
            <a:off x="2550900" y="1713950"/>
            <a:ext cx="9400750" cy="4879375"/>
          </a:xfrm>
          <a:prstGeom prst="rect">
            <a:avLst/>
          </a:prstGeom>
          <a:noFill/>
          <a:ln w="9525" cap="flat" cmpd="sng">
            <a:solidFill>
              <a:schemeClr val="dk1"/>
            </a:solidFill>
            <a:prstDash val="solid"/>
            <a:round/>
            <a:headEnd type="none" w="sm" len="sm"/>
            <a:tailEnd type="none" w="sm" len="sm"/>
          </a:ln>
        </p:spPr>
      </p:pic>
      <p:sp>
        <p:nvSpPr>
          <p:cNvPr id="420" name="Google Shape;420;ge438f9aee2_0_107"/>
          <p:cNvSpPr txBox="1"/>
          <p:nvPr/>
        </p:nvSpPr>
        <p:spPr>
          <a:xfrm>
            <a:off x="201225" y="888700"/>
            <a:ext cx="11821200" cy="67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Future without WLM (Existing Conditions) Scores:</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Pool 2:  </a:t>
            </a:r>
            <a:r>
              <a:rPr lang="en-US" sz="1600" b="1">
                <a:latin typeface="Calibri"/>
                <a:ea typeface="Calibri"/>
                <a:cs typeface="Calibri"/>
                <a:sym typeface="Calibri"/>
              </a:rPr>
              <a:t>0%</a:t>
            </a:r>
            <a:r>
              <a:rPr lang="en-US" sz="1600">
                <a:latin typeface="Calibri"/>
                <a:ea typeface="Calibri"/>
                <a:cs typeface="Calibri"/>
                <a:sym typeface="Calibri"/>
              </a:rPr>
              <a:t> = </a:t>
            </a:r>
            <a:r>
              <a:rPr lang="en-US" sz="1600" b="1">
                <a:latin typeface="Calibri"/>
                <a:ea typeface="Calibri"/>
                <a:cs typeface="Calibri"/>
                <a:sym typeface="Calibri"/>
              </a:rPr>
              <a:t>1    </a:t>
            </a:r>
            <a:r>
              <a:rPr lang="en-US" sz="1600">
                <a:latin typeface="Calibri"/>
                <a:ea typeface="Calibri"/>
                <a:cs typeface="Calibri"/>
                <a:sym typeface="Calibri"/>
              </a:rPr>
              <a:t>                     Pool 3: </a:t>
            </a:r>
            <a:r>
              <a:rPr lang="en-US" sz="1600" b="1">
                <a:latin typeface="Calibri"/>
                <a:ea typeface="Calibri"/>
                <a:cs typeface="Calibri"/>
                <a:sym typeface="Calibri"/>
              </a:rPr>
              <a:t>37.94%</a:t>
            </a:r>
            <a:r>
              <a:rPr lang="en-US" sz="1600">
                <a:latin typeface="Calibri"/>
                <a:ea typeface="Calibri"/>
                <a:cs typeface="Calibri"/>
                <a:sym typeface="Calibri"/>
              </a:rPr>
              <a:t> = </a:t>
            </a:r>
            <a:r>
              <a:rPr lang="en-US" sz="1600" b="1">
                <a:latin typeface="Calibri"/>
                <a:ea typeface="Calibri"/>
                <a:cs typeface="Calibri"/>
                <a:sym typeface="Calibri"/>
              </a:rPr>
              <a:t>6 </a:t>
            </a:r>
            <a:r>
              <a:rPr lang="en-US" sz="1600">
                <a:latin typeface="Calibri"/>
                <a:ea typeface="Calibri"/>
                <a:cs typeface="Calibri"/>
                <a:sym typeface="Calibri"/>
              </a:rPr>
              <a:t>                   Pool 5: </a:t>
            </a:r>
            <a:r>
              <a:rPr lang="en-US" sz="1600" b="1">
                <a:latin typeface="Calibri"/>
                <a:ea typeface="Calibri"/>
                <a:cs typeface="Calibri"/>
                <a:sym typeface="Calibri"/>
              </a:rPr>
              <a:t>62.83%</a:t>
            </a:r>
            <a:r>
              <a:rPr lang="en-US" sz="1600">
                <a:latin typeface="Calibri"/>
                <a:ea typeface="Calibri"/>
                <a:cs typeface="Calibri"/>
                <a:sym typeface="Calibri"/>
              </a:rPr>
              <a:t> = </a:t>
            </a:r>
            <a:r>
              <a:rPr lang="en-US" sz="1600" b="1">
                <a:latin typeface="Calibri"/>
                <a:ea typeface="Calibri"/>
                <a:cs typeface="Calibri"/>
                <a:sym typeface="Calibri"/>
              </a:rPr>
              <a:t>8</a:t>
            </a:r>
            <a:r>
              <a:rPr lang="en-US" sz="1600">
                <a:latin typeface="Calibri"/>
                <a:ea typeface="Calibri"/>
                <a:cs typeface="Calibri"/>
                <a:sym typeface="Calibri"/>
              </a:rPr>
              <a:t>                  Pool 5a: </a:t>
            </a:r>
            <a:r>
              <a:rPr lang="en-US" sz="1600" b="1">
                <a:latin typeface="Calibri"/>
                <a:ea typeface="Calibri"/>
                <a:cs typeface="Calibri"/>
                <a:sym typeface="Calibri"/>
              </a:rPr>
              <a:t>77.99%</a:t>
            </a:r>
            <a:r>
              <a:rPr lang="en-US" sz="1600">
                <a:latin typeface="Calibri"/>
                <a:ea typeface="Calibri"/>
                <a:cs typeface="Calibri"/>
                <a:sym typeface="Calibri"/>
              </a:rPr>
              <a:t> = </a:t>
            </a:r>
            <a:r>
              <a:rPr lang="en-US" sz="1600" b="1">
                <a:latin typeface="Calibri"/>
                <a:ea typeface="Calibri"/>
                <a:cs typeface="Calibri"/>
                <a:sym typeface="Calibri"/>
              </a:rPr>
              <a:t>10 </a:t>
            </a:r>
            <a:r>
              <a:rPr lang="en-US" sz="1600">
                <a:latin typeface="Calibri"/>
                <a:ea typeface="Calibri"/>
                <a:cs typeface="Calibri"/>
                <a:sym typeface="Calibri"/>
              </a:rPr>
              <a:t>                        Pool 6: </a:t>
            </a:r>
            <a:r>
              <a:rPr lang="en-US" sz="1600" b="1">
                <a:latin typeface="Calibri"/>
                <a:ea typeface="Calibri"/>
                <a:cs typeface="Calibri"/>
                <a:sym typeface="Calibri"/>
              </a:rPr>
              <a:t>88.73%</a:t>
            </a:r>
            <a:r>
              <a:rPr lang="en-US" sz="1600">
                <a:latin typeface="Calibri"/>
                <a:ea typeface="Calibri"/>
                <a:cs typeface="Calibri"/>
                <a:sym typeface="Calibri"/>
              </a:rPr>
              <a:t> = </a:t>
            </a:r>
            <a:r>
              <a:rPr lang="en-US" sz="1600" b="1">
                <a:latin typeface="Calibri"/>
                <a:ea typeface="Calibri"/>
                <a:cs typeface="Calibri"/>
                <a:sym typeface="Calibri"/>
              </a:rPr>
              <a:t>10</a:t>
            </a:r>
            <a:endParaRPr sz="1600" b="1">
              <a:latin typeface="Calibri"/>
              <a:ea typeface="Calibri"/>
              <a:cs typeface="Calibri"/>
              <a:sym typeface="Calibri"/>
            </a:endParaRPr>
          </a:p>
        </p:txBody>
      </p:sp>
      <p:sp>
        <p:nvSpPr>
          <p:cNvPr id="421" name="Google Shape;421;ge438f9aee2_0_107"/>
          <p:cNvSpPr/>
          <p:nvPr/>
        </p:nvSpPr>
        <p:spPr>
          <a:xfrm>
            <a:off x="6178750" y="6118075"/>
            <a:ext cx="1417800" cy="6204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b82017b89a_0_29"/>
          <p:cNvSpPr txBox="1"/>
          <p:nvPr/>
        </p:nvSpPr>
        <p:spPr>
          <a:xfrm>
            <a:off x="1835550" y="5345975"/>
            <a:ext cx="82296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Went through a lot of iterations on each of these, and tried to judge the results by whether they made sense comparatively. Made many adjustments to capture known general trends.</a:t>
            </a:r>
            <a:endParaRPr sz="2000">
              <a:latin typeface="Calibri"/>
              <a:ea typeface="Calibri"/>
              <a:cs typeface="Calibri"/>
              <a:sym typeface="Calibri"/>
            </a:endParaRPr>
          </a:p>
        </p:txBody>
      </p:sp>
      <p:sp>
        <p:nvSpPr>
          <p:cNvPr id="427" name="Google Shape;427;gb82017b89a_0_29"/>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2400" b="1">
                <a:solidFill>
                  <a:schemeClr val="lt1"/>
                </a:solidFill>
                <a:latin typeface="Calibri"/>
                <a:ea typeface="Calibri"/>
                <a:cs typeface="Calibri"/>
                <a:sym typeface="Calibri"/>
              </a:rPr>
              <a:t>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WLM: Full Model Calculation Example - MVP District</a:t>
            </a:r>
            <a:endParaRPr sz="2000">
              <a:solidFill>
                <a:schemeClr val="lt1"/>
              </a:solidFill>
            </a:endParaRPr>
          </a:p>
        </p:txBody>
      </p:sp>
      <p:pic>
        <p:nvPicPr>
          <p:cNvPr id="428" name="Google Shape;428;gb82017b89a_0_29"/>
          <p:cNvPicPr preferRelativeResize="0"/>
          <p:nvPr/>
        </p:nvPicPr>
        <p:blipFill>
          <a:blip r:embed="rId3">
            <a:alphaModFix/>
          </a:blip>
          <a:stretch>
            <a:fillRect/>
          </a:stretch>
        </p:blipFill>
        <p:spPr>
          <a:xfrm>
            <a:off x="203000" y="2001258"/>
            <a:ext cx="11494700" cy="28554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e4c574da45_1_15"/>
          <p:cNvSpPr txBox="1"/>
          <p:nvPr/>
        </p:nvSpPr>
        <p:spPr>
          <a:xfrm>
            <a:off x="1835550" y="5345975"/>
            <a:ext cx="82296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Went through a lot of iterations on each of these, and tried to judge the results by whether they made sense comparatively. Made many adjustments to capture known general trends.</a:t>
            </a:r>
            <a:endParaRPr sz="2000">
              <a:latin typeface="Calibri"/>
              <a:ea typeface="Calibri"/>
              <a:cs typeface="Calibri"/>
              <a:sym typeface="Calibri"/>
            </a:endParaRPr>
          </a:p>
        </p:txBody>
      </p:sp>
      <p:sp>
        <p:nvSpPr>
          <p:cNvPr id="434" name="Google Shape;434;ge4c574da45_1_15"/>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lvl="0" indent="0" algn="l" rtl="0">
              <a:spcBef>
                <a:spcPts val="0"/>
              </a:spcBef>
              <a:spcAft>
                <a:spcPts val="0"/>
              </a:spcAft>
              <a:buNone/>
            </a:pPr>
            <a:r>
              <a:rPr lang="en-US" sz="2400" b="1">
                <a:solidFill>
                  <a:schemeClr val="lt1"/>
                </a:solidFill>
                <a:latin typeface="Calibri"/>
                <a:ea typeface="Calibri"/>
                <a:cs typeface="Calibri"/>
                <a:sym typeface="Calibri"/>
              </a:rPr>
              <a:t>Future </a:t>
            </a:r>
            <a:r>
              <a:rPr lang="en-US" sz="2400" b="1" u="sng">
                <a:solidFill>
                  <a:schemeClr val="lt1"/>
                </a:solidFill>
                <a:latin typeface="Calibri"/>
                <a:ea typeface="Calibri"/>
                <a:cs typeface="Calibri"/>
                <a:sym typeface="Calibri"/>
              </a:rPr>
              <a:t>without</a:t>
            </a:r>
            <a:r>
              <a:rPr lang="en-US" sz="2400" b="1">
                <a:solidFill>
                  <a:schemeClr val="lt1"/>
                </a:solidFill>
                <a:latin typeface="Calibri"/>
                <a:ea typeface="Calibri"/>
                <a:cs typeface="Calibri"/>
                <a:sym typeface="Calibri"/>
              </a:rPr>
              <a:t> WLM: Full Model Calculation Example - MVR District</a:t>
            </a:r>
            <a:endParaRPr sz="2000">
              <a:solidFill>
                <a:schemeClr val="lt1"/>
              </a:solidFill>
            </a:endParaRPr>
          </a:p>
        </p:txBody>
      </p:sp>
      <p:pic>
        <p:nvPicPr>
          <p:cNvPr id="435" name="Google Shape;435;ge4c574da45_1_15"/>
          <p:cNvPicPr preferRelativeResize="0"/>
          <p:nvPr/>
        </p:nvPicPr>
        <p:blipFill>
          <a:blip r:embed="rId3">
            <a:alphaModFix/>
          </a:blip>
          <a:stretch>
            <a:fillRect/>
          </a:stretch>
        </p:blipFill>
        <p:spPr>
          <a:xfrm>
            <a:off x="154988" y="2110246"/>
            <a:ext cx="11882024" cy="26375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ge437d33a3f_0_105"/>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Future </a:t>
            </a:r>
            <a:r>
              <a:rPr lang="en-US" sz="2400" b="1" u="sng">
                <a:solidFill>
                  <a:schemeClr val="lt1"/>
                </a:solidFill>
                <a:latin typeface="Calibri"/>
                <a:ea typeface="Calibri"/>
                <a:cs typeface="Calibri"/>
                <a:sym typeface="Calibri"/>
              </a:rPr>
              <a:t>with</a:t>
            </a:r>
            <a:r>
              <a:rPr lang="en-US" sz="2400" b="1">
                <a:solidFill>
                  <a:schemeClr val="lt1"/>
                </a:solidFill>
                <a:latin typeface="Calibri"/>
                <a:ea typeface="Calibri"/>
                <a:cs typeface="Calibri"/>
                <a:sym typeface="Calibri"/>
              </a:rPr>
              <a:t> WLM: 1 foot Drawdown - Full Model Calculation Example - MVP District</a:t>
            </a:r>
            <a:endParaRPr sz="2000">
              <a:solidFill>
                <a:schemeClr val="lt1"/>
              </a:solidFill>
            </a:endParaRPr>
          </a:p>
        </p:txBody>
      </p:sp>
      <p:sp>
        <p:nvSpPr>
          <p:cNvPr id="441" name="Google Shape;441;ge437d33a3f_0_105"/>
          <p:cNvSpPr txBox="1"/>
          <p:nvPr/>
        </p:nvSpPr>
        <p:spPr>
          <a:xfrm>
            <a:off x="87075" y="464350"/>
            <a:ext cx="120183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442" name="Google Shape;442;ge437d33a3f_0_105"/>
          <p:cNvPicPr preferRelativeResize="0"/>
          <p:nvPr/>
        </p:nvPicPr>
        <p:blipFill>
          <a:blip r:embed="rId3">
            <a:alphaModFix/>
          </a:blip>
          <a:stretch>
            <a:fillRect/>
          </a:stretch>
        </p:blipFill>
        <p:spPr>
          <a:xfrm>
            <a:off x="540325" y="2054050"/>
            <a:ext cx="11111800" cy="27499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7" name="Google Shape;447;ge438f9aee2_0_2"/>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Future </a:t>
            </a:r>
            <a:r>
              <a:rPr lang="en-US" sz="2400" b="1" u="sng">
                <a:solidFill>
                  <a:schemeClr val="lt1"/>
                </a:solidFill>
                <a:latin typeface="Calibri"/>
                <a:ea typeface="Calibri"/>
                <a:cs typeface="Calibri"/>
                <a:sym typeface="Calibri"/>
              </a:rPr>
              <a:t>with</a:t>
            </a:r>
            <a:r>
              <a:rPr lang="en-US" sz="2400" b="1">
                <a:solidFill>
                  <a:schemeClr val="lt1"/>
                </a:solidFill>
                <a:latin typeface="Calibri"/>
                <a:ea typeface="Calibri"/>
                <a:cs typeface="Calibri"/>
                <a:sym typeface="Calibri"/>
              </a:rPr>
              <a:t> WLM: 1 foot Drawdown - Full Model Calculation Example - MVR District</a:t>
            </a:r>
            <a:endParaRPr sz="2000">
              <a:solidFill>
                <a:schemeClr val="lt1"/>
              </a:solidFill>
            </a:endParaRPr>
          </a:p>
        </p:txBody>
      </p:sp>
      <p:sp>
        <p:nvSpPr>
          <p:cNvPr id="448" name="Google Shape;448;ge438f9aee2_0_2"/>
          <p:cNvSpPr txBox="1"/>
          <p:nvPr/>
        </p:nvSpPr>
        <p:spPr>
          <a:xfrm>
            <a:off x="87075" y="464350"/>
            <a:ext cx="120183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449" name="Google Shape;449;ge438f9aee2_0_2"/>
          <p:cNvPicPr preferRelativeResize="0"/>
          <p:nvPr/>
        </p:nvPicPr>
        <p:blipFill>
          <a:blip r:embed="rId3">
            <a:alphaModFix/>
          </a:blip>
          <a:stretch>
            <a:fillRect/>
          </a:stretch>
        </p:blipFill>
        <p:spPr>
          <a:xfrm>
            <a:off x="232588" y="2145763"/>
            <a:ext cx="11726825" cy="25664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e437d33a3f_0_154"/>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Model Results - MVP District</a:t>
            </a:r>
            <a:endParaRPr sz="2000">
              <a:solidFill>
                <a:schemeClr val="lt1"/>
              </a:solidFill>
            </a:endParaRPr>
          </a:p>
        </p:txBody>
      </p:sp>
      <p:sp>
        <p:nvSpPr>
          <p:cNvPr id="455" name="Google Shape;455;ge437d33a3f_0_154"/>
          <p:cNvSpPr txBox="1"/>
          <p:nvPr/>
        </p:nvSpPr>
        <p:spPr>
          <a:xfrm>
            <a:off x="87075" y="464350"/>
            <a:ext cx="120183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graphicFrame>
        <p:nvGraphicFramePr>
          <p:cNvPr id="456" name="Google Shape;456;ge437d33a3f_0_154"/>
          <p:cNvGraphicFramePr/>
          <p:nvPr/>
        </p:nvGraphicFramePr>
        <p:xfrm>
          <a:off x="1049425" y="1743500"/>
          <a:ext cx="10093150" cy="3371000"/>
        </p:xfrm>
        <a:graphic>
          <a:graphicData uri="http://schemas.openxmlformats.org/drawingml/2006/table">
            <a:tbl>
              <a:tblPr>
                <a:noFill/>
                <a:tableStyleId>{7F8D2E87-09E9-462A-BCFB-70A60D0B6740}</a:tableStyleId>
              </a:tblPr>
              <a:tblGrid>
                <a:gridCol w="3666325">
                  <a:extLst>
                    <a:ext uri="{9D8B030D-6E8A-4147-A177-3AD203B41FA5}">
                      <a16:colId xmlns:a16="http://schemas.microsoft.com/office/drawing/2014/main" val="20000"/>
                    </a:ext>
                  </a:extLst>
                </a:gridCol>
                <a:gridCol w="704525">
                  <a:extLst>
                    <a:ext uri="{9D8B030D-6E8A-4147-A177-3AD203B41FA5}">
                      <a16:colId xmlns:a16="http://schemas.microsoft.com/office/drawing/2014/main" val="20001"/>
                    </a:ext>
                  </a:extLst>
                </a:gridCol>
                <a:gridCol w="690125">
                  <a:extLst>
                    <a:ext uri="{9D8B030D-6E8A-4147-A177-3AD203B41FA5}">
                      <a16:colId xmlns:a16="http://schemas.microsoft.com/office/drawing/2014/main" val="20002"/>
                    </a:ext>
                  </a:extLst>
                </a:gridCol>
                <a:gridCol w="690125">
                  <a:extLst>
                    <a:ext uri="{9D8B030D-6E8A-4147-A177-3AD203B41FA5}">
                      <a16:colId xmlns:a16="http://schemas.microsoft.com/office/drawing/2014/main" val="20003"/>
                    </a:ext>
                  </a:extLst>
                </a:gridCol>
                <a:gridCol w="790775">
                  <a:extLst>
                    <a:ext uri="{9D8B030D-6E8A-4147-A177-3AD203B41FA5}">
                      <a16:colId xmlns:a16="http://schemas.microsoft.com/office/drawing/2014/main" val="20004"/>
                    </a:ext>
                  </a:extLst>
                </a:gridCol>
                <a:gridCol w="690125">
                  <a:extLst>
                    <a:ext uri="{9D8B030D-6E8A-4147-A177-3AD203B41FA5}">
                      <a16:colId xmlns:a16="http://schemas.microsoft.com/office/drawing/2014/main" val="20005"/>
                    </a:ext>
                  </a:extLst>
                </a:gridCol>
                <a:gridCol w="690125">
                  <a:extLst>
                    <a:ext uri="{9D8B030D-6E8A-4147-A177-3AD203B41FA5}">
                      <a16:colId xmlns:a16="http://schemas.microsoft.com/office/drawing/2014/main" val="20006"/>
                    </a:ext>
                  </a:extLst>
                </a:gridCol>
                <a:gridCol w="690125">
                  <a:extLst>
                    <a:ext uri="{9D8B030D-6E8A-4147-A177-3AD203B41FA5}">
                      <a16:colId xmlns:a16="http://schemas.microsoft.com/office/drawing/2014/main" val="20007"/>
                    </a:ext>
                  </a:extLst>
                </a:gridCol>
                <a:gridCol w="675750">
                  <a:extLst>
                    <a:ext uri="{9D8B030D-6E8A-4147-A177-3AD203B41FA5}">
                      <a16:colId xmlns:a16="http://schemas.microsoft.com/office/drawing/2014/main" val="20008"/>
                    </a:ext>
                  </a:extLst>
                </a:gridCol>
                <a:gridCol w="805150">
                  <a:extLst>
                    <a:ext uri="{9D8B030D-6E8A-4147-A177-3AD203B41FA5}">
                      <a16:colId xmlns:a16="http://schemas.microsoft.com/office/drawing/2014/main" val="20009"/>
                    </a:ext>
                  </a:extLst>
                </a:gridCol>
              </a:tblGrid>
              <a:tr h="1074275">
                <a:tc>
                  <a:txBody>
                    <a:bodyPr/>
                    <a:lstStyle/>
                    <a:p>
                      <a:pPr marL="0" lvl="0" indent="0" algn="ctr" rtl="0">
                        <a:lnSpc>
                          <a:spcPct val="115000"/>
                        </a:lnSpc>
                        <a:spcBef>
                          <a:spcPts val="0"/>
                        </a:spcBef>
                        <a:spcAft>
                          <a:spcPts val="0"/>
                        </a:spcAft>
                        <a:buNone/>
                      </a:pPr>
                      <a:r>
                        <a:rPr lang="en-US" sz="2400" b="1">
                          <a:latin typeface="Calibri"/>
                          <a:ea typeface="Calibri"/>
                          <a:cs typeface="Calibri"/>
                          <a:sym typeface="Calibri"/>
                        </a:rPr>
                        <a:t>Habitat Suitability Index Summary</a:t>
                      </a:r>
                      <a:endParaRPr sz="24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2</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3</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5</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5a</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6</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7</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8</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9</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10</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65575">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Existing Conditions</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0.23</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0.49</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0.55</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0.59</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0.48</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0.54</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0.53</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0.55</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0.47</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65575">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1' Drawdown</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0.40</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0.52</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0.55</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0.59</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0.54</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0.54</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0.56</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0.58</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0.47</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65575">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2' Drawdown</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0.42</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0.52</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0.58</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0.59</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0.54</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0.58</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0.61</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0.58</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500">
                          <a:latin typeface="Calibri"/>
                          <a:ea typeface="Calibri"/>
                          <a:cs typeface="Calibri"/>
                          <a:sym typeface="Calibri"/>
                        </a:rPr>
                        <a:t>0.47</a:t>
                      </a:r>
                      <a:endParaRPr sz="15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e437d33a3f_0_160"/>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Model Results - MVR District</a:t>
            </a:r>
            <a:endParaRPr sz="2000">
              <a:solidFill>
                <a:schemeClr val="lt1"/>
              </a:solidFill>
            </a:endParaRPr>
          </a:p>
        </p:txBody>
      </p:sp>
      <p:sp>
        <p:nvSpPr>
          <p:cNvPr id="462" name="Google Shape;462;ge437d33a3f_0_160"/>
          <p:cNvSpPr txBox="1"/>
          <p:nvPr/>
        </p:nvSpPr>
        <p:spPr>
          <a:xfrm>
            <a:off x="87075" y="464350"/>
            <a:ext cx="120183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graphicFrame>
        <p:nvGraphicFramePr>
          <p:cNvPr id="463" name="Google Shape;463;ge437d33a3f_0_160"/>
          <p:cNvGraphicFramePr/>
          <p:nvPr/>
        </p:nvGraphicFramePr>
        <p:xfrm>
          <a:off x="784100" y="1562450"/>
          <a:ext cx="10623800" cy="3733100"/>
        </p:xfrm>
        <a:graphic>
          <a:graphicData uri="http://schemas.openxmlformats.org/drawingml/2006/table">
            <a:tbl>
              <a:tblPr>
                <a:noFill/>
                <a:tableStyleId>{7F8D2E87-09E9-462A-BCFB-70A60D0B6740}</a:tableStyleId>
              </a:tblPr>
              <a:tblGrid>
                <a:gridCol w="3416200">
                  <a:extLst>
                    <a:ext uri="{9D8B030D-6E8A-4147-A177-3AD203B41FA5}">
                      <a16:colId xmlns:a16="http://schemas.microsoft.com/office/drawing/2014/main" val="20000"/>
                    </a:ext>
                  </a:extLst>
                </a:gridCol>
                <a:gridCol w="750225">
                  <a:extLst>
                    <a:ext uri="{9D8B030D-6E8A-4147-A177-3AD203B41FA5}">
                      <a16:colId xmlns:a16="http://schemas.microsoft.com/office/drawing/2014/main" val="20001"/>
                    </a:ext>
                  </a:extLst>
                </a:gridCol>
                <a:gridCol w="736850">
                  <a:extLst>
                    <a:ext uri="{9D8B030D-6E8A-4147-A177-3AD203B41FA5}">
                      <a16:colId xmlns:a16="http://schemas.microsoft.com/office/drawing/2014/main" val="20002"/>
                    </a:ext>
                  </a:extLst>
                </a:gridCol>
                <a:gridCol w="750225">
                  <a:extLst>
                    <a:ext uri="{9D8B030D-6E8A-4147-A177-3AD203B41FA5}">
                      <a16:colId xmlns:a16="http://schemas.microsoft.com/office/drawing/2014/main" val="20003"/>
                    </a:ext>
                  </a:extLst>
                </a:gridCol>
                <a:gridCol w="750225">
                  <a:extLst>
                    <a:ext uri="{9D8B030D-6E8A-4147-A177-3AD203B41FA5}">
                      <a16:colId xmlns:a16="http://schemas.microsoft.com/office/drawing/2014/main" val="20004"/>
                    </a:ext>
                  </a:extLst>
                </a:gridCol>
                <a:gridCol w="736850">
                  <a:extLst>
                    <a:ext uri="{9D8B030D-6E8A-4147-A177-3AD203B41FA5}">
                      <a16:colId xmlns:a16="http://schemas.microsoft.com/office/drawing/2014/main" val="20005"/>
                    </a:ext>
                  </a:extLst>
                </a:gridCol>
                <a:gridCol w="750225">
                  <a:extLst>
                    <a:ext uri="{9D8B030D-6E8A-4147-A177-3AD203B41FA5}">
                      <a16:colId xmlns:a16="http://schemas.microsoft.com/office/drawing/2014/main" val="20006"/>
                    </a:ext>
                  </a:extLst>
                </a:gridCol>
                <a:gridCol w="736850">
                  <a:extLst>
                    <a:ext uri="{9D8B030D-6E8A-4147-A177-3AD203B41FA5}">
                      <a16:colId xmlns:a16="http://schemas.microsoft.com/office/drawing/2014/main" val="20007"/>
                    </a:ext>
                  </a:extLst>
                </a:gridCol>
                <a:gridCol w="750225">
                  <a:extLst>
                    <a:ext uri="{9D8B030D-6E8A-4147-A177-3AD203B41FA5}">
                      <a16:colId xmlns:a16="http://schemas.microsoft.com/office/drawing/2014/main" val="20008"/>
                    </a:ext>
                  </a:extLst>
                </a:gridCol>
                <a:gridCol w="1245925">
                  <a:extLst>
                    <a:ext uri="{9D8B030D-6E8A-4147-A177-3AD203B41FA5}">
                      <a16:colId xmlns:a16="http://schemas.microsoft.com/office/drawing/2014/main" val="20009"/>
                    </a:ext>
                  </a:extLst>
                </a:gridCol>
              </a:tblGrid>
              <a:tr h="1189700">
                <a:tc>
                  <a:txBody>
                    <a:bodyPr/>
                    <a:lstStyle/>
                    <a:p>
                      <a:pPr marL="0" lvl="0" indent="0" algn="ctr" rtl="0">
                        <a:lnSpc>
                          <a:spcPct val="115000"/>
                        </a:lnSpc>
                        <a:spcBef>
                          <a:spcPts val="0"/>
                        </a:spcBef>
                        <a:spcAft>
                          <a:spcPts val="0"/>
                        </a:spcAft>
                        <a:buNone/>
                      </a:pPr>
                      <a:r>
                        <a:rPr lang="en-US" sz="2400" b="1">
                          <a:solidFill>
                            <a:schemeClr val="dk1"/>
                          </a:solidFill>
                          <a:latin typeface="Calibri"/>
                          <a:ea typeface="Calibri"/>
                          <a:cs typeface="Calibri"/>
                          <a:sym typeface="Calibri"/>
                        </a:rPr>
                        <a:t>Habitat Suitability Index Summary</a:t>
                      </a:r>
                      <a:endParaRPr sz="18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11</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12</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13</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16</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18</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19</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21</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Pool 22</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Starved Rock</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47800">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Existing Conditions</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0.45</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0.46</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0.51</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0.26</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0.31</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0.31</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0.29</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0.26</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0.29</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47800">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1' Drawdown</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0.49</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0.48</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0.56</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0.35</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0.44</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0.42</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0.35</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0.32</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0.36</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47800">
                <a:tc>
                  <a:txBody>
                    <a:bodyPr/>
                    <a:lstStyle/>
                    <a:p>
                      <a:pPr marL="0" lvl="0" indent="0" algn="ctr" rtl="0">
                        <a:lnSpc>
                          <a:spcPct val="115000"/>
                        </a:lnSpc>
                        <a:spcBef>
                          <a:spcPts val="0"/>
                        </a:spcBef>
                        <a:spcAft>
                          <a:spcPts val="0"/>
                        </a:spcAft>
                        <a:buNone/>
                      </a:pPr>
                      <a:r>
                        <a:rPr lang="en-US" sz="1600" b="1">
                          <a:latin typeface="Calibri"/>
                          <a:ea typeface="Calibri"/>
                          <a:cs typeface="Calibri"/>
                          <a:sym typeface="Calibri"/>
                        </a:rPr>
                        <a:t>2' Drawdown</a:t>
                      </a:r>
                      <a:endParaRPr sz="1600" b="1">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0.49</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0.48</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0.56</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0.42</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0.51</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0.49</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0.41</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0.32</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600">
                          <a:latin typeface="Calibri"/>
                          <a:ea typeface="Calibri"/>
                          <a:cs typeface="Calibri"/>
                          <a:sym typeface="Calibri"/>
                        </a:rPr>
                        <a:t>0.45</a:t>
                      </a:r>
                      <a:endParaRPr sz="1600">
                        <a:latin typeface="Calibri"/>
                        <a:ea typeface="Calibri"/>
                        <a:cs typeface="Calibri"/>
                        <a:sym typeface="Calibri"/>
                      </a:endParaRPr>
                    </a:p>
                  </a:txBody>
                  <a:tcPr marL="28575" marR="28575" marT="91425" marB="91425" anchor="b">
                    <a:lnL w="9475" cap="flat" cmpd="sng">
                      <a:solidFill>
                        <a:srgbClr val="000000"/>
                      </a:solidFill>
                      <a:prstDash val="solid"/>
                      <a:round/>
                      <a:headEnd type="none" w="sm" len="sm"/>
                      <a:tailEnd type="none" w="sm" len="sm"/>
                    </a:lnL>
                    <a:lnR w="9475" cap="flat" cmpd="sng">
                      <a:solidFill>
                        <a:srgbClr val="000000"/>
                      </a:solidFill>
                      <a:prstDash val="solid"/>
                      <a:round/>
                      <a:headEnd type="none" w="sm" len="sm"/>
                      <a:tailEnd type="none" w="sm" len="sm"/>
                    </a:lnR>
                    <a:lnT w="9475" cap="flat" cmpd="sng">
                      <a:solidFill>
                        <a:srgbClr val="000000"/>
                      </a:solidFill>
                      <a:prstDash val="solid"/>
                      <a:round/>
                      <a:headEnd type="none" w="sm" len="sm"/>
                      <a:tailEnd type="none" w="sm" len="sm"/>
                    </a:lnT>
                    <a:lnB w="94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e2bf757b39_0_0"/>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Font typeface="Arial"/>
              <a:buNone/>
            </a:pPr>
            <a:r>
              <a:rPr lang="en-US" sz="2400" b="1">
                <a:solidFill>
                  <a:schemeClr val="lt1"/>
                </a:solidFill>
                <a:latin typeface="Calibri"/>
                <a:ea typeface="Calibri"/>
                <a:cs typeface="Calibri"/>
                <a:sym typeface="Calibri"/>
              </a:rPr>
              <a:t>Introduction</a:t>
            </a:r>
            <a:endParaRPr sz="2400" b="1">
              <a:solidFill>
                <a:schemeClr val="lt1"/>
              </a:solidFill>
              <a:latin typeface="Calibri"/>
              <a:ea typeface="Calibri"/>
              <a:cs typeface="Calibri"/>
              <a:sym typeface="Calibri"/>
            </a:endParaRPr>
          </a:p>
        </p:txBody>
      </p:sp>
      <p:sp>
        <p:nvSpPr>
          <p:cNvPr id="146" name="Google Shape;146;ge2bf757b39_0_0"/>
          <p:cNvSpPr txBox="1"/>
          <p:nvPr/>
        </p:nvSpPr>
        <p:spPr>
          <a:xfrm>
            <a:off x="87075" y="464350"/>
            <a:ext cx="1201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47" name="Google Shape;147;ge2bf757b39_0_0"/>
          <p:cNvSpPr txBox="1"/>
          <p:nvPr/>
        </p:nvSpPr>
        <p:spPr>
          <a:xfrm>
            <a:off x="58125" y="536750"/>
            <a:ext cx="12032700" cy="591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Calibri"/>
                <a:ea typeface="Calibri"/>
                <a:cs typeface="Calibri"/>
                <a:sym typeface="Calibri"/>
              </a:rPr>
              <a:t>Dabbling Duck Migration Model</a:t>
            </a:r>
            <a:endParaRPr sz="2400" b="1">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Corps certified model (2013), “used to</a:t>
            </a:r>
            <a:r>
              <a:rPr lang="en-US" sz="2000" b="1">
                <a:latin typeface="Calibri"/>
                <a:ea typeface="Calibri"/>
                <a:cs typeface="Calibri"/>
                <a:sym typeface="Calibri"/>
              </a:rPr>
              <a:t> quantify and evaluate fall migration habitat quality on large river systems </a:t>
            </a:r>
            <a:r>
              <a:rPr lang="en-US" sz="2000">
                <a:latin typeface="Calibri"/>
                <a:ea typeface="Calibri"/>
                <a:cs typeface="Calibri"/>
                <a:sym typeface="Calibri"/>
              </a:rPr>
              <a:t>and associated backwater for dabblers including mallard, gadwall, pintail, blue-winged and green-winged teal, wigeon, and wood duck.”</a:t>
            </a: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Model variables include: </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Distance to bottomland hardwoods</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Distance to cropland and cropland practices</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Water depth 4-18 inches in the fall</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Water depth &lt;4 inches in the fall</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Percent open water</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Plant community diversity</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Important food plant coverage</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Percent of area containing loafing structures </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Structure to provide thermal protection</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Disturbance in the fall</a:t>
            </a:r>
            <a:endParaRPr sz="2000">
              <a:latin typeface="Calibri"/>
              <a:ea typeface="Calibri"/>
              <a:cs typeface="Calibri"/>
              <a:sym typeface="Calibri"/>
            </a:endParaRPr>
          </a:p>
          <a:p>
            <a:pPr marL="914400" lvl="1" indent="-355600" algn="l" rtl="0">
              <a:spcBef>
                <a:spcPts val="0"/>
              </a:spcBef>
              <a:spcAft>
                <a:spcPts val="0"/>
              </a:spcAft>
              <a:buSzPts val="2000"/>
              <a:buFont typeface="Calibri"/>
              <a:buChar char="○"/>
            </a:pPr>
            <a:r>
              <a:rPr lang="en-US" sz="2000">
                <a:latin typeface="Calibri"/>
                <a:ea typeface="Calibri"/>
                <a:cs typeface="Calibri"/>
                <a:sym typeface="Calibri"/>
              </a:rPr>
              <a:t>Visual barriers</a:t>
            </a:r>
            <a:endParaRPr sz="2000">
              <a:latin typeface="Calibri"/>
              <a:ea typeface="Calibri"/>
              <a:cs typeface="Calibri"/>
              <a:sym typeface="Calibri"/>
            </a:endParaRPr>
          </a:p>
        </p:txBody>
      </p:sp>
      <p:pic>
        <p:nvPicPr>
          <p:cNvPr id="148" name="Google Shape;148;ge2bf757b39_0_0"/>
          <p:cNvPicPr preferRelativeResize="0"/>
          <p:nvPr/>
        </p:nvPicPr>
        <p:blipFill rotWithShape="1">
          <a:blip r:embed="rId3">
            <a:alphaModFix/>
          </a:blip>
          <a:srcRect r="47572"/>
          <a:stretch/>
        </p:blipFill>
        <p:spPr>
          <a:xfrm>
            <a:off x="7341325" y="2244075"/>
            <a:ext cx="3017400" cy="4442475"/>
          </a:xfrm>
          <a:prstGeom prst="rect">
            <a:avLst/>
          </a:prstGeom>
          <a:noFill/>
          <a:ln>
            <a:noFill/>
          </a:ln>
        </p:spPr>
      </p:pic>
      <p:sp>
        <p:nvSpPr>
          <p:cNvPr id="149" name="Google Shape;149;ge2bf757b39_0_0"/>
          <p:cNvSpPr txBox="1"/>
          <p:nvPr/>
        </p:nvSpPr>
        <p:spPr>
          <a:xfrm>
            <a:off x="10530175" y="6530300"/>
            <a:ext cx="822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Photo: USFWS Flickr</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e4a69e9c06_0_2"/>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Font typeface="Arial"/>
              <a:buNone/>
            </a:pPr>
            <a:r>
              <a:rPr lang="en-US" sz="2400" b="1">
                <a:solidFill>
                  <a:schemeClr val="lt1"/>
                </a:solidFill>
                <a:latin typeface="Calibri"/>
                <a:ea typeface="Calibri"/>
                <a:cs typeface="Calibri"/>
                <a:sym typeface="Calibri"/>
              </a:rPr>
              <a:t>Introduction</a:t>
            </a:r>
            <a:endParaRPr sz="2400" b="1">
              <a:solidFill>
                <a:schemeClr val="lt1"/>
              </a:solidFill>
              <a:latin typeface="Calibri"/>
              <a:ea typeface="Calibri"/>
              <a:cs typeface="Calibri"/>
              <a:sym typeface="Calibri"/>
            </a:endParaRPr>
          </a:p>
        </p:txBody>
      </p:sp>
      <p:sp>
        <p:nvSpPr>
          <p:cNvPr id="155" name="Google Shape;155;ge4a69e9c06_0_2"/>
          <p:cNvSpPr txBox="1"/>
          <p:nvPr/>
        </p:nvSpPr>
        <p:spPr>
          <a:xfrm>
            <a:off x="87075" y="464350"/>
            <a:ext cx="1201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56" name="Google Shape;156;ge4a69e9c06_0_2"/>
          <p:cNvSpPr txBox="1"/>
          <p:nvPr/>
        </p:nvSpPr>
        <p:spPr>
          <a:xfrm>
            <a:off x="58125" y="536750"/>
            <a:ext cx="12032700" cy="531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latin typeface="Calibri"/>
                <a:ea typeface="Calibri"/>
                <a:cs typeface="Calibri"/>
                <a:sym typeface="Calibri"/>
              </a:rPr>
              <a:t>Dabbling Duck Migration Model Variables of Interest </a:t>
            </a:r>
            <a:endParaRPr sz="21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sz="2400">
                <a:latin typeface="Calibri"/>
                <a:ea typeface="Calibri"/>
                <a:cs typeface="Calibri"/>
                <a:sym typeface="Calibri"/>
              </a:rPr>
              <a:t>Model variables include: </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latin typeface="Calibri"/>
                <a:ea typeface="Calibri"/>
                <a:cs typeface="Calibri"/>
                <a:sym typeface="Calibri"/>
              </a:rPr>
              <a:t>Distance to bottomland hardwoods</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latin typeface="Calibri"/>
                <a:ea typeface="Calibri"/>
                <a:cs typeface="Calibri"/>
                <a:sym typeface="Calibri"/>
              </a:rPr>
              <a:t>Distance to cropland and cropland practices</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highlight>
                  <a:schemeClr val="lt1"/>
                </a:highlight>
                <a:latin typeface="Calibri"/>
                <a:ea typeface="Calibri"/>
                <a:cs typeface="Calibri"/>
                <a:sym typeface="Calibri"/>
              </a:rPr>
              <a:t>Water depth 4-18 inches in the fall</a:t>
            </a:r>
            <a:endParaRPr sz="2400">
              <a:highlight>
                <a:schemeClr val="lt1"/>
              </a:highlight>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highlight>
                  <a:schemeClr val="lt1"/>
                </a:highlight>
                <a:latin typeface="Calibri"/>
                <a:ea typeface="Calibri"/>
                <a:cs typeface="Calibri"/>
                <a:sym typeface="Calibri"/>
              </a:rPr>
              <a:t>Water depth &lt;4 inches in the fall</a:t>
            </a:r>
            <a:endParaRPr sz="2400">
              <a:highlight>
                <a:schemeClr val="lt1"/>
              </a:highlight>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highlight>
                  <a:schemeClr val="lt1"/>
                </a:highlight>
                <a:latin typeface="Calibri"/>
                <a:ea typeface="Calibri"/>
                <a:cs typeface="Calibri"/>
                <a:sym typeface="Calibri"/>
              </a:rPr>
              <a:t>Percent open water (variable 5)</a:t>
            </a:r>
            <a:endParaRPr sz="2400">
              <a:highlight>
                <a:schemeClr val="lt1"/>
              </a:highlight>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highlight>
                  <a:schemeClr val="lt1"/>
                </a:highlight>
                <a:latin typeface="Calibri"/>
                <a:ea typeface="Calibri"/>
                <a:cs typeface="Calibri"/>
                <a:sym typeface="Calibri"/>
              </a:rPr>
              <a:t>Plant community diversity (variable 6)</a:t>
            </a:r>
            <a:endParaRPr sz="2400">
              <a:highlight>
                <a:schemeClr val="lt1"/>
              </a:highlight>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highlight>
                  <a:schemeClr val="lt1"/>
                </a:highlight>
                <a:latin typeface="Calibri"/>
                <a:ea typeface="Calibri"/>
                <a:cs typeface="Calibri"/>
                <a:sym typeface="Calibri"/>
              </a:rPr>
              <a:t>Important food plant coverage (variable 7)</a:t>
            </a:r>
            <a:endParaRPr sz="2400">
              <a:highlight>
                <a:schemeClr val="lt1"/>
              </a:highlight>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latin typeface="Calibri"/>
                <a:ea typeface="Calibri"/>
                <a:cs typeface="Calibri"/>
                <a:sym typeface="Calibri"/>
              </a:rPr>
              <a:t>Percent of area containing loafing structures</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latin typeface="Calibri"/>
                <a:ea typeface="Calibri"/>
                <a:cs typeface="Calibri"/>
                <a:sym typeface="Calibri"/>
              </a:rPr>
              <a:t>Structure to provide thermal protection</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latin typeface="Calibri"/>
                <a:ea typeface="Calibri"/>
                <a:cs typeface="Calibri"/>
                <a:sym typeface="Calibri"/>
              </a:rPr>
              <a:t>Disturbance in the fall</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US" sz="2400">
                <a:latin typeface="Calibri"/>
                <a:ea typeface="Calibri"/>
                <a:cs typeface="Calibri"/>
                <a:sym typeface="Calibri"/>
              </a:rPr>
              <a:t>Visual barriers</a:t>
            </a:r>
            <a:endParaRPr sz="2400">
              <a:latin typeface="Calibri"/>
              <a:ea typeface="Calibri"/>
              <a:cs typeface="Calibri"/>
              <a:sym typeface="Calibri"/>
            </a:endParaRPr>
          </a:p>
        </p:txBody>
      </p:sp>
      <p:pic>
        <p:nvPicPr>
          <p:cNvPr id="157" name="Google Shape;157;ge4a69e9c06_0_2"/>
          <p:cNvPicPr preferRelativeResize="0"/>
          <p:nvPr/>
        </p:nvPicPr>
        <p:blipFill rotWithShape="1">
          <a:blip r:embed="rId3">
            <a:alphaModFix/>
          </a:blip>
          <a:srcRect r="39113"/>
          <a:stretch/>
        </p:blipFill>
        <p:spPr>
          <a:xfrm>
            <a:off x="7001425" y="1304925"/>
            <a:ext cx="4714626" cy="4996800"/>
          </a:xfrm>
          <a:prstGeom prst="rect">
            <a:avLst/>
          </a:prstGeom>
          <a:noFill/>
          <a:ln>
            <a:noFill/>
          </a:ln>
        </p:spPr>
      </p:pic>
      <p:sp>
        <p:nvSpPr>
          <p:cNvPr id="158" name="Google Shape;158;ge4a69e9c06_0_2"/>
          <p:cNvSpPr txBox="1"/>
          <p:nvPr/>
        </p:nvSpPr>
        <p:spPr>
          <a:xfrm>
            <a:off x="10530175" y="6530300"/>
            <a:ext cx="822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Photo: USFWS Flickr</a:t>
            </a:r>
            <a:endParaRPr>
              <a:latin typeface="Calibri"/>
              <a:ea typeface="Calibri"/>
              <a:cs typeface="Calibri"/>
              <a:sym typeface="Calibri"/>
            </a:endParaRPr>
          </a:p>
        </p:txBody>
      </p:sp>
      <p:sp>
        <p:nvSpPr>
          <p:cNvPr id="159" name="Google Shape;159;ge4a69e9c06_0_2"/>
          <p:cNvSpPr/>
          <p:nvPr/>
        </p:nvSpPr>
        <p:spPr>
          <a:xfrm>
            <a:off x="486075" y="3187050"/>
            <a:ext cx="5975100" cy="1057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e3e15311ff_1_276"/>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 </a:t>
            </a:r>
            <a:r>
              <a:rPr lang="en-US" sz="2400" b="1" u="sng">
                <a:solidFill>
                  <a:schemeClr val="lt1"/>
                </a:solidFill>
                <a:latin typeface="Calibri"/>
                <a:ea typeface="Calibri"/>
                <a:cs typeface="Calibri"/>
                <a:sym typeface="Calibri"/>
              </a:rPr>
              <a:t>with</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165" name="Google Shape;165;ge3e15311ff_1_276"/>
          <p:cNvSpPr txBox="1"/>
          <p:nvPr/>
        </p:nvSpPr>
        <p:spPr>
          <a:xfrm>
            <a:off x="86850" y="706450"/>
            <a:ext cx="12018300" cy="472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Calibri"/>
                <a:ea typeface="Calibri"/>
                <a:cs typeface="Calibri"/>
                <a:sym typeface="Calibri"/>
              </a:rPr>
              <a:t>Assumptions</a:t>
            </a:r>
            <a:endParaRPr sz="2400" b="1">
              <a:latin typeface="Calibri"/>
              <a:ea typeface="Calibri"/>
              <a:cs typeface="Calibri"/>
              <a:sym typeface="Calibri"/>
            </a:endParaRPr>
          </a:p>
          <a:p>
            <a:pPr marL="0" lvl="0" indent="0" algn="l" rtl="0">
              <a:spcBef>
                <a:spcPts val="0"/>
              </a:spcBef>
              <a:spcAft>
                <a:spcPts val="0"/>
              </a:spcAft>
              <a:buNone/>
            </a:pPr>
            <a:endParaRPr sz="2100" b="1">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We assume that existing (no WLM) </a:t>
            </a:r>
            <a:r>
              <a:rPr lang="en-US" sz="2000">
                <a:solidFill>
                  <a:schemeClr val="dk1"/>
                </a:solidFill>
                <a:latin typeface="Calibri"/>
                <a:ea typeface="Calibri"/>
                <a:cs typeface="Calibri"/>
                <a:sym typeface="Calibri"/>
              </a:rPr>
              <a:t>unvegetated or sparsely vegetated</a:t>
            </a:r>
            <a:r>
              <a:rPr lang="en-US" sz="2000">
                <a:latin typeface="Calibri"/>
                <a:ea typeface="Calibri"/>
                <a:cs typeface="Calibri"/>
                <a:sym typeface="Calibri"/>
              </a:rPr>
              <a:t> areas that become </a:t>
            </a:r>
            <a:r>
              <a:rPr lang="en-US" sz="2000" b="1">
                <a:latin typeface="Calibri"/>
                <a:ea typeface="Calibri"/>
                <a:cs typeface="Calibri"/>
                <a:sym typeface="Calibri"/>
              </a:rPr>
              <a:t>exposed under drawdown conditions will grow Emergent Aquatic Vegetation</a:t>
            </a:r>
            <a:endParaRPr sz="2000" b="1">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We assume that other existing (no WLM) areas that become partially exposed </a:t>
            </a:r>
            <a:r>
              <a:rPr lang="en-US" sz="2000" b="1">
                <a:latin typeface="Calibri"/>
                <a:ea typeface="Calibri"/>
                <a:cs typeface="Calibri"/>
                <a:sym typeface="Calibri"/>
              </a:rPr>
              <a:t>under drawdown conditions will also see some improvement, specifically an evenly split growth rate of Submersed Aquatic Vegetation and Rooted Floating Aquatics</a:t>
            </a: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For variable 7 - important food plant coverage, we </a:t>
            </a:r>
            <a:r>
              <a:rPr lang="en-US" sz="2000" b="1">
                <a:latin typeface="Calibri"/>
                <a:ea typeface="Calibri"/>
                <a:cs typeface="Calibri"/>
                <a:sym typeface="Calibri"/>
              </a:rPr>
              <a:t>assume that ALL new acres of vegetation exposed from drawdowns contain important waterfowl food plant species</a:t>
            </a:r>
            <a:endParaRPr sz="2000" b="1">
              <a:latin typeface="Calibri"/>
              <a:ea typeface="Calibri"/>
              <a:cs typeface="Calibri"/>
              <a:sym typeface="Calibri"/>
            </a:endParaRPr>
          </a:p>
          <a:p>
            <a:pPr marL="45720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e3e15311ff_1_271"/>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a:t>
            </a:r>
            <a:r>
              <a:rPr lang="en-US" sz="2400" b="1">
                <a:solidFill>
                  <a:schemeClr val="lt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a:t>
            </a:r>
            <a:r>
              <a:rPr lang="en-US" sz="2400" b="1" u="sng">
                <a:solidFill>
                  <a:schemeClr val="lt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with</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171" name="Google Shape;171;ge3e15311ff_1_271"/>
          <p:cNvSpPr txBox="1"/>
          <p:nvPr/>
        </p:nvSpPr>
        <p:spPr>
          <a:xfrm>
            <a:off x="87075" y="464350"/>
            <a:ext cx="120183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Determine exposed areas from drawdowns</a:t>
            </a:r>
            <a:endParaRPr sz="16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p:txBody>
      </p:sp>
      <p:sp>
        <p:nvSpPr>
          <p:cNvPr id="172" name="Google Shape;172;ge3e15311ff_1_271"/>
          <p:cNvSpPr txBox="1"/>
          <p:nvPr/>
        </p:nvSpPr>
        <p:spPr>
          <a:xfrm>
            <a:off x="677525" y="1616913"/>
            <a:ext cx="2458200" cy="738900"/>
          </a:xfrm>
          <a:prstGeom prst="rect">
            <a:avLst/>
          </a:prstGeom>
          <a:solidFill>
            <a:srgbClr val="D5A6BD"/>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Normal Water Surface Shape</a:t>
            </a:r>
            <a:endParaRPr sz="1800">
              <a:solidFill>
                <a:schemeClr val="dk1"/>
              </a:solidFill>
              <a:latin typeface="Calibri"/>
              <a:ea typeface="Calibri"/>
              <a:cs typeface="Calibri"/>
              <a:sym typeface="Calibri"/>
            </a:endParaRPr>
          </a:p>
        </p:txBody>
      </p:sp>
      <p:sp>
        <p:nvSpPr>
          <p:cNvPr id="173" name="Google Shape;173;ge3e15311ff_1_271"/>
          <p:cNvSpPr txBox="1"/>
          <p:nvPr/>
        </p:nvSpPr>
        <p:spPr>
          <a:xfrm>
            <a:off x="3844700" y="1616913"/>
            <a:ext cx="2898600" cy="738900"/>
          </a:xfrm>
          <a:prstGeom prst="rect">
            <a:avLst/>
          </a:prstGeom>
          <a:solidFill>
            <a:srgbClr val="FFE599"/>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Drawdown Water Surface Shape</a:t>
            </a:r>
            <a:endParaRPr sz="1800">
              <a:solidFill>
                <a:schemeClr val="dk1"/>
              </a:solidFill>
              <a:latin typeface="Calibri"/>
              <a:ea typeface="Calibri"/>
              <a:cs typeface="Calibri"/>
              <a:sym typeface="Calibri"/>
            </a:endParaRPr>
          </a:p>
        </p:txBody>
      </p:sp>
      <p:sp>
        <p:nvSpPr>
          <p:cNvPr id="174" name="Google Shape;174;ge3e15311ff_1_271"/>
          <p:cNvSpPr/>
          <p:nvPr/>
        </p:nvSpPr>
        <p:spPr>
          <a:xfrm>
            <a:off x="7025104" y="1778637"/>
            <a:ext cx="447300" cy="4002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ge3e15311ff_1_271"/>
          <p:cNvSpPr txBox="1"/>
          <p:nvPr/>
        </p:nvSpPr>
        <p:spPr>
          <a:xfrm>
            <a:off x="7754200" y="1609263"/>
            <a:ext cx="2682600" cy="738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Areas Exposed from Drawdown</a:t>
            </a:r>
            <a:endParaRPr sz="1800">
              <a:solidFill>
                <a:schemeClr val="dk1"/>
              </a:solidFill>
              <a:latin typeface="Calibri"/>
              <a:ea typeface="Calibri"/>
              <a:cs typeface="Calibri"/>
              <a:sym typeface="Calibri"/>
            </a:endParaRPr>
          </a:p>
        </p:txBody>
      </p:sp>
      <p:sp>
        <p:nvSpPr>
          <p:cNvPr id="176" name="Google Shape;176;ge3e15311ff_1_271"/>
          <p:cNvSpPr/>
          <p:nvPr/>
        </p:nvSpPr>
        <p:spPr>
          <a:xfrm>
            <a:off x="264400" y="1338000"/>
            <a:ext cx="10689300" cy="132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177" name="Google Shape;177;ge3e15311ff_1_271"/>
          <p:cNvSpPr/>
          <p:nvPr/>
        </p:nvSpPr>
        <p:spPr>
          <a:xfrm>
            <a:off x="3266550" y="1778613"/>
            <a:ext cx="447300" cy="400200"/>
          </a:xfrm>
          <a:prstGeom prst="mathMinus">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ge3e15311ff_1_271"/>
          <p:cNvPicPr preferRelativeResize="0"/>
          <p:nvPr/>
        </p:nvPicPr>
        <p:blipFill>
          <a:blip r:embed="rId3">
            <a:alphaModFix/>
          </a:blip>
          <a:stretch>
            <a:fillRect/>
          </a:stretch>
        </p:blipFill>
        <p:spPr>
          <a:xfrm>
            <a:off x="7392713" y="3624375"/>
            <a:ext cx="3900334" cy="2728450"/>
          </a:xfrm>
          <a:prstGeom prst="rect">
            <a:avLst/>
          </a:prstGeom>
          <a:noFill/>
          <a:ln w="9525" cap="flat" cmpd="sng">
            <a:solidFill>
              <a:schemeClr val="dk1"/>
            </a:solidFill>
            <a:prstDash val="solid"/>
            <a:round/>
            <a:headEnd type="none" w="sm" len="sm"/>
            <a:tailEnd type="none" w="sm" len="sm"/>
          </a:ln>
        </p:spPr>
      </p:pic>
      <p:sp>
        <p:nvSpPr>
          <p:cNvPr id="179" name="Google Shape;179;ge3e15311ff_1_271"/>
          <p:cNvSpPr/>
          <p:nvPr/>
        </p:nvSpPr>
        <p:spPr>
          <a:xfrm>
            <a:off x="9119223" y="2973500"/>
            <a:ext cx="447300" cy="40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ge3e15311ff_1_271"/>
          <p:cNvSpPr txBox="1"/>
          <p:nvPr/>
        </p:nvSpPr>
        <p:spPr>
          <a:xfrm>
            <a:off x="264400" y="3091113"/>
            <a:ext cx="2045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Pool 10: 2’ Drawdown</a:t>
            </a:r>
            <a:endParaRPr sz="2000">
              <a:latin typeface="Calibri"/>
              <a:ea typeface="Calibri"/>
              <a:cs typeface="Calibri"/>
              <a:sym typeface="Calibri"/>
            </a:endParaRPr>
          </a:p>
        </p:txBody>
      </p:sp>
      <p:pic>
        <p:nvPicPr>
          <p:cNvPr id="181" name="Google Shape;181;ge3e15311ff_1_271"/>
          <p:cNvPicPr preferRelativeResize="0"/>
          <p:nvPr/>
        </p:nvPicPr>
        <p:blipFill>
          <a:blip r:embed="rId4">
            <a:alphaModFix/>
          </a:blip>
          <a:stretch>
            <a:fillRect/>
          </a:stretch>
        </p:blipFill>
        <p:spPr>
          <a:xfrm>
            <a:off x="2035275" y="3639850"/>
            <a:ext cx="4101664" cy="272844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e4a69e9c06_2_21"/>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a:t>
            </a:r>
            <a:r>
              <a:rPr lang="en-US" sz="2400" b="1">
                <a:solidFill>
                  <a:schemeClr val="lt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a:t>
            </a:r>
            <a:r>
              <a:rPr lang="en-US" sz="2400" b="1" u="sng">
                <a:solidFill>
                  <a:schemeClr val="lt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with</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187" name="Google Shape;187;ge4a69e9c06_2_21"/>
          <p:cNvSpPr txBox="1"/>
          <p:nvPr/>
        </p:nvSpPr>
        <p:spPr>
          <a:xfrm>
            <a:off x="87075" y="464350"/>
            <a:ext cx="120183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Calculating predicted vegetation improvement</a:t>
            </a:r>
            <a:endParaRPr sz="16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p:txBody>
      </p:sp>
      <p:sp>
        <p:nvSpPr>
          <p:cNvPr id="188" name="Google Shape;188;ge4a69e9c06_2_21"/>
          <p:cNvSpPr/>
          <p:nvPr/>
        </p:nvSpPr>
        <p:spPr>
          <a:xfrm>
            <a:off x="8579379" y="1960199"/>
            <a:ext cx="447300" cy="400200"/>
          </a:xfrm>
          <a:prstGeom prst="mathEqual">
            <a:avLst>
              <a:gd name="adj1" fmla="val 23520"/>
              <a:gd name="adj2" fmla="val 11760"/>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ge4a69e9c06_2_21"/>
          <p:cNvSpPr txBox="1"/>
          <p:nvPr/>
        </p:nvSpPr>
        <p:spPr>
          <a:xfrm>
            <a:off x="553200" y="1782450"/>
            <a:ext cx="2221800" cy="738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dk1"/>
                </a:solidFill>
                <a:latin typeface="Calibri"/>
                <a:ea typeface="Calibri"/>
                <a:cs typeface="Calibri"/>
                <a:sym typeface="Calibri"/>
              </a:rPr>
              <a:t>Areas Exposed from Drawdown</a:t>
            </a:r>
            <a:endParaRPr sz="1800">
              <a:solidFill>
                <a:schemeClr val="dk1"/>
              </a:solidFill>
              <a:latin typeface="Calibri"/>
              <a:ea typeface="Calibri"/>
              <a:cs typeface="Calibri"/>
              <a:sym typeface="Calibri"/>
            </a:endParaRPr>
          </a:p>
        </p:txBody>
      </p:sp>
      <p:pic>
        <p:nvPicPr>
          <p:cNvPr id="190" name="Google Shape;190;ge4a69e9c06_2_21"/>
          <p:cNvPicPr preferRelativeResize="0"/>
          <p:nvPr/>
        </p:nvPicPr>
        <p:blipFill>
          <a:blip r:embed="rId3">
            <a:alphaModFix/>
          </a:blip>
          <a:stretch>
            <a:fillRect/>
          </a:stretch>
        </p:blipFill>
        <p:spPr>
          <a:xfrm>
            <a:off x="87075" y="3535550"/>
            <a:ext cx="3704028" cy="2663451"/>
          </a:xfrm>
          <a:prstGeom prst="rect">
            <a:avLst/>
          </a:prstGeom>
          <a:noFill/>
          <a:ln w="9525" cap="flat" cmpd="sng">
            <a:solidFill>
              <a:schemeClr val="dk1"/>
            </a:solidFill>
            <a:prstDash val="solid"/>
            <a:round/>
            <a:headEnd type="none" w="sm" len="sm"/>
            <a:tailEnd type="none" w="sm" len="sm"/>
          </a:ln>
        </p:spPr>
      </p:pic>
      <p:sp>
        <p:nvSpPr>
          <p:cNvPr id="191" name="Google Shape;191;ge4a69e9c06_2_21"/>
          <p:cNvSpPr/>
          <p:nvPr/>
        </p:nvSpPr>
        <p:spPr>
          <a:xfrm>
            <a:off x="10547625" y="2854250"/>
            <a:ext cx="447300" cy="40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e4a69e9c06_2_21"/>
          <p:cNvSpPr/>
          <p:nvPr/>
        </p:nvSpPr>
        <p:spPr>
          <a:xfrm>
            <a:off x="3122772" y="2039850"/>
            <a:ext cx="1064100" cy="240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ge4a69e9c06_2_21"/>
          <p:cNvSpPr txBox="1"/>
          <p:nvPr/>
        </p:nvSpPr>
        <p:spPr>
          <a:xfrm>
            <a:off x="2989575" y="1513850"/>
            <a:ext cx="1330500" cy="46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dk1"/>
                </a:solidFill>
                <a:latin typeface="Calibri"/>
                <a:ea typeface="Calibri"/>
                <a:cs typeface="Calibri"/>
                <a:sym typeface="Calibri"/>
              </a:rPr>
              <a:t>Overlay</a:t>
            </a:r>
            <a:endParaRPr sz="2100">
              <a:solidFill>
                <a:schemeClr val="dk1"/>
              </a:solidFill>
              <a:latin typeface="Calibri"/>
              <a:ea typeface="Calibri"/>
              <a:cs typeface="Calibri"/>
              <a:sym typeface="Calibri"/>
            </a:endParaRPr>
          </a:p>
        </p:txBody>
      </p:sp>
      <p:sp>
        <p:nvSpPr>
          <p:cNvPr id="194" name="Google Shape;194;ge4a69e9c06_2_21"/>
          <p:cNvSpPr txBox="1"/>
          <p:nvPr/>
        </p:nvSpPr>
        <p:spPr>
          <a:xfrm>
            <a:off x="0" y="3062600"/>
            <a:ext cx="202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Pool 10: 2’ Drawdown</a:t>
            </a:r>
            <a:endParaRPr sz="1800">
              <a:latin typeface="Calibri"/>
              <a:ea typeface="Calibri"/>
              <a:cs typeface="Calibri"/>
              <a:sym typeface="Calibri"/>
            </a:endParaRPr>
          </a:p>
        </p:txBody>
      </p:sp>
      <p:sp>
        <p:nvSpPr>
          <p:cNvPr id="195" name="Google Shape;195;ge4a69e9c06_2_21"/>
          <p:cNvSpPr txBox="1"/>
          <p:nvPr/>
        </p:nvSpPr>
        <p:spPr>
          <a:xfrm>
            <a:off x="4446025" y="1790850"/>
            <a:ext cx="3874200" cy="738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dk1"/>
                </a:solidFill>
                <a:latin typeface="Calibri"/>
                <a:ea typeface="Calibri"/>
                <a:cs typeface="Calibri"/>
                <a:sym typeface="Calibri"/>
              </a:rPr>
              <a:t>2010 UMRR LTRM Land Cover/Use Shapefile</a:t>
            </a:r>
            <a:endParaRPr sz="1800">
              <a:solidFill>
                <a:schemeClr val="dk1"/>
              </a:solidFill>
              <a:latin typeface="Calibri"/>
              <a:ea typeface="Calibri"/>
              <a:cs typeface="Calibri"/>
              <a:sym typeface="Calibri"/>
            </a:endParaRPr>
          </a:p>
        </p:txBody>
      </p:sp>
      <p:sp>
        <p:nvSpPr>
          <p:cNvPr id="196" name="Google Shape;196;ge4a69e9c06_2_21"/>
          <p:cNvSpPr txBox="1"/>
          <p:nvPr/>
        </p:nvSpPr>
        <p:spPr>
          <a:xfrm>
            <a:off x="9221200" y="1585925"/>
            <a:ext cx="2839200" cy="10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Exposed Acreages of Land Classifications (Different types of vegetation)</a:t>
            </a:r>
            <a:endParaRPr sz="1800">
              <a:solidFill>
                <a:schemeClr val="dk1"/>
              </a:solidFill>
              <a:latin typeface="Calibri"/>
              <a:ea typeface="Calibri"/>
              <a:cs typeface="Calibri"/>
              <a:sym typeface="Calibri"/>
            </a:endParaRPr>
          </a:p>
        </p:txBody>
      </p:sp>
      <p:pic>
        <p:nvPicPr>
          <p:cNvPr id="197" name="Google Shape;197;ge4a69e9c06_2_21"/>
          <p:cNvPicPr preferRelativeResize="0"/>
          <p:nvPr/>
        </p:nvPicPr>
        <p:blipFill>
          <a:blip r:embed="rId4">
            <a:alphaModFix/>
          </a:blip>
          <a:stretch>
            <a:fillRect/>
          </a:stretch>
        </p:blipFill>
        <p:spPr>
          <a:xfrm>
            <a:off x="3883513" y="3535550"/>
            <a:ext cx="4097433" cy="2663451"/>
          </a:xfrm>
          <a:prstGeom prst="rect">
            <a:avLst/>
          </a:prstGeom>
          <a:noFill/>
          <a:ln w="9525" cap="flat" cmpd="sng">
            <a:solidFill>
              <a:schemeClr val="dk1"/>
            </a:solidFill>
            <a:prstDash val="solid"/>
            <a:round/>
            <a:headEnd type="none" w="sm" len="sm"/>
            <a:tailEnd type="none" w="sm" len="sm"/>
          </a:ln>
        </p:spPr>
      </p:pic>
      <p:pic>
        <p:nvPicPr>
          <p:cNvPr id="198" name="Google Shape;198;ge4a69e9c06_2_21"/>
          <p:cNvPicPr preferRelativeResize="0"/>
          <p:nvPr/>
        </p:nvPicPr>
        <p:blipFill>
          <a:blip r:embed="rId5">
            <a:alphaModFix/>
          </a:blip>
          <a:stretch>
            <a:fillRect/>
          </a:stretch>
        </p:blipFill>
        <p:spPr>
          <a:xfrm>
            <a:off x="8073375" y="3535550"/>
            <a:ext cx="4009146" cy="2663449"/>
          </a:xfrm>
          <a:prstGeom prst="rect">
            <a:avLst/>
          </a:prstGeom>
          <a:noFill/>
          <a:ln w="9525" cap="flat" cmpd="sng">
            <a:solidFill>
              <a:schemeClr val="dk1"/>
            </a:solidFill>
            <a:prstDash val="solid"/>
            <a:round/>
            <a:headEnd type="none" w="sm" len="sm"/>
            <a:tailEnd type="none" w="sm" len="sm"/>
          </a:ln>
        </p:spPr>
      </p:pic>
      <p:sp>
        <p:nvSpPr>
          <p:cNvPr id="199" name="Google Shape;199;ge4a69e9c06_2_21"/>
          <p:cNvSpPr/>
          <p:nvPr/>
        </p:nvSpPr>
        <p:spPr>
          <a:xfrm>
            <a:off x="5975625" y="2871050"/>
            <a:ext cx="447300" cy="40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ge4a69e9c06_2_21"/>
          <p:cNvSpPr/>
          <p:nvPr/>
        </p:nvSpPr>
        <p:spPr>
          <a:xfrm>
            <a:off x="2022900" y="2854250"/>
            <a:ext cx="447300" cy="40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b82017b89a_0_5"/>
          <p:cNvSpPr/>
          <p:nvPr/>
        </p:nvSpPr>
        <p:spPr>
          <a:xfrm>
            <a:off x="1932225" y="1461500"/>
            <a:ext cx="8598000" cy="80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gb82017b89a_0_5"/>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a:t>
            </a:r>
            <a:r>
              <a:rPr lang="en-US" sz="2400" b="1">
                <a:solidFill>
                  <a:schemeClr val="lt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a:t>
            </a:r>
            <a:r>
              <a:rPr lang="en-US" sz="2400" b="1" u="sng">
                <a:solidFill>
                  <a:schemeClr val="lt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with</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207" name="Google Shape;207;gb82017b89a_0_5"/>
          <p:cNvSpPr txBox="1"/>
          <p:nvPr/>
        </p:nvSpPr>
        <p:spPr>
          <a:xfrm>
            <a:off x="87075" y="464350"/>
            <a:ext cx="120183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First Step: Calculating predicted vegetation improvement</a:t>
            </a:r>
            <a:endParaRPr sz="16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p:txBody>
      </p:sp>
      <p:cxnSp>
        <p:nvCxnSpPr>
          <p:cNvPr id="208" name="Google Shape;208;gb82017b89a_0_5"/>
          <p:cNvCxnSpPr/>
          <p:nvPr/>
        </p:nvCxnSpPr>
        <p:spPr>
          <a:xfrm rot="10800000" flipH="1">
            <a:off x="6064750" y="2904050"/>
            <a:ext cx="1461300" cy="1230600"/>
          </a:xfrm>
          <a:prstGeom prst="straightConnector1">
            <a:avLst/>
          </a:prstGeom>
          <a:noFill/>
          <a:ln w="9525" cap="flat" cmpd="sng">
            <a:solidFill>
              <a:schemeClr val="dk2"/>
            </a:solidFill>
            <a:prstDash val="solid"/>
            <a:round/>
            <a:headEnd type="none" w="med" len="med"/>
            <a:tailEnd type="triangle" w="med" len="med"/>
          </a:ln>
        </p:spPr>
      </p:cxnSp>
      <p:sp>
        <p:nvSpPr>
          <p:cNvPr id="209" name="Google Shape;209;gb82017b89a_0_5"/>
          <p:cNvSpPr txBox="1"/>
          <p:nvPr/>
        </p:nvSpPr>
        <p:spPr>
          <a:xfrm>
            <a:off x="7640725" y="2429925"/>
            <a:ext cx="3008100" cy="80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If already good vegetation (&gt;33%) ---&gt; No Change</a:t>
            </a:r>
            <a:endParaRPr sz="2300">
              <a:solidFill>
                <a:schemeClr val="dk1"/>
              </a:solidFill>
              <a:latin typeface="Calibri"/>
              <a:ea typeface="Calibri"/>
              <a:cs typeface="Calibri"/>
              <a:sym typeface="Calibri"/>
            </a:endParaRPr>
          </a:p>
        </p:txBody>
      </p:sp>
      <p:cxnSp>
        <p:nvCxnSpPr>
          <p:cNvPr id="210" name="Google Shape;210;gb82017b89a_0_5"/>
          <p:cNvCxnSpPr/>
          <p:nvPr/>
        </p:nvCxnSpPr>
        <p:spPr>
          <a:xfrm>
            <a:off x="6064750" y="4134650"/>
            <a:ext cx="1528800" cy="1298700"/>
          </a:xfrm>
          <a:prstGeom prst="straightConnector1">
            <a:avLst/>
          </a:prstGeom>
          <a:noFill/>
          <a:ln w="9525" cap="flat" cmpd="sng">
            <a:solidFill>
              <a:schemeClr val="dk2"/>
            </a:solidFill>
            <a:prstDash val="solid"/>
            <a:round/>
            <a:headEnd type="none" w="med" len="med"/>
            <a:tailEnd type="triangle" w="med" len="med"/>
          </a:ln>
        </p:spPr>
      </p:cxnSp>
      <p:sp>
        <p:nvSpPr>
          <p:cNvPr id="211" name="Google Shape;211;gb82017b89a_0_5"/>
          <p:cNvSpPr txBox="1"/>
          <p:nvPr/>
        </p:nvSpPr>
        <p:spPr>
          <a:xfrm>
            <a:off x="7640725" y="4975300"/>
            <a:ext cx="2685300" cy="110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If little or no vegetation (&lt;33%) ---&gt; Converts to Emergent Vegetation</a:t>
            </a:r>
            <a:endParaRPr sz="2300">
              <a:solidFill>
                <a:schemeClr val="dk1"/>
              </a:solidFill>
              <a:latin typeface="Calibri"/>
              <a:ea typeface="Calibri"/>
              <a:cs typeface="Calibri"/>
              <a:sym typeface="Calibri"/>
            </a:endParaRPr>
          </a:p>
        </p:txBody>
      </p:sp>
      <p:sp>
        <p:nvSpPr>
          <p:cNvPr id="212" name="Google Shape;212;gb82017b89a_0_5"/>
          <p:cNvSpPr txBox="1"/>
          <p:nvPr/>
        </p:nvSpPr>
        <p:spPr>
          <a:xfrm>
            <a:off x="2602875" y="1449550"/>
            <a:ext cx="2685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solidFill>
                  <a:srgbClr val="31538F"/>
                </a:solidFill>
                <a:latin typeface="Calibri"/>
                <a:ea typeface="Calibri"/>
                <a:cs typeface="Calibri"/>
                <a:sym typeface="Calibri"/>
              </a:rPr>
              <a:t>Exposed Areas Cutout of </a:t>
            </a:r>
            <a:endParaRPr sz="1700" b="1">
              <a:solidFill>
                <a:srgbClr val="31538F"/>
              </a:solidFill>
              <a:latin typeface="Calibri"/>
              <a:ea typeface="Calibri"/>
              <a:cs typeface="Calibri"/>
              <a:sym typeface="Calibri"/>
            </a:endParaRPr>
          </a:p>
          <a:p>
            <a:pPr marL="0" lvl="0" indent="0" algn="l" rtl="0">
              <a:spcBef>
                <a:spcPts val="0"/>
              </a:spcBef>
              <a:spcAft>
                <a:spcPts val="0"/>
              </a:spcAft>
              <a:buNone/>
            </a:pPr>
            <a:r>
              <a:rPr lang="en-US" sz="1700" b="1">
                <a:solidFill>
                  <a:srgbClr val="31538F"/>
                </a:solidFill>
                <a:latin typeface="Calibri"/>
                <a:ea typeface="Calibri"/>
                <a:cs typeface="Calibri"/>
                <a:sym typeface="Calibri"/>
              </a:rPr>
              <a:t>Land Classification Data</a:t>
            </a:r>
            <a:endParaRPr sz="1700" b="1">
              <a:solidFill>
                <a:srgbClr val="31538F"/>
              </a:solidFill>
              <a:latin typeface="Calibri"/>
              <a:ea typeface="Calibri"/>
              <a:cs typeface="Calibri"/>
              <a:sym typeface="Calibri"/>
            </a:endParaRPr>
          </a:p>
        </p:txBody>
      </p:sp>
      <p:pic>
        <p:nvPicPr>
          <p:cNvPr id="213" name="Google Shape;213;gb82017b89a_0_5"/>
          <p:cNvPicPr preferRelativeResize="0"/>
          <p:nvPr/>
        </p:nvPicPr>
        <p:blipFill>
          <a:blip r:embed="rId3">
            <a:alphaModFix/>
          </a:blip>
          <a:stretch>
            <a:fillRect/>
          </a:stretch>
        </p:blipFill>
        <p:spPr>
          <a:xfrm>
            <a:off x="1940925" y="2728750"/>
            <a:ext cx="4009146" cy="2663449"/>
          </a:xfrm>
          <a:prstGeom prst="rect">
            <a:avLst/>
          </a:prstGeom>
          <a:noFill/>
          <a:ln w="9525" cap="flat" cmpd="sng">
            <a:solidFill>
              <a:schemeClr val="dk1"/>
            </a:solidFill>
            <a:prstDash val="solid"/>
            <a:round/>
            <a:headEnd type="none" w="sm" len="sm"/>
            <a:tailEnd type="none" w="sm" len="sm"/>
          </a:ln>
        </p:spPr>
      </p:pic>
      <p:sp>
        <p:nvSpPr>
          <p:cNvPr id="214" name="Google Shape;214;gb82017b89a_0_5"/>
          <p:cNvSpPr txBox="1"/>
          <p:nvPr/>
        </p:nvSpPr>
        <p:spPr>
          <a:xfrm>
            <a:off x="7343125" y="1449550"/>
            <a:ext cx="3305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solidFill>
                  <a:srgbClr val="31538F"/>
                </a:solidFill>
                <a:latin typeface="Calibri"/>
                <a:ea typeface="Calibri"/>
                <a:cs typeface="Calibri"/>
                <a:sym typeface="Calibri"/>
              </a:rPr>
              <a:t>New Emergent Vegetation Prediction</a:t>
            </a:r>
            <a:endParaRPr sz="1700" b="1">
              <a:solidFill>
                <a:srgbClr val="31538F"/>
              </a:solidFill>
              <a:latin typeface="Calibri"/>
              <a:ea typeface="Calibri"/>
              <a:cs typeface="Calibri"/>
              <a:sym typeface="Calibri"/>
            </a:endParaRPr>
          </a:p>
        </p:txBody>
      </p:sp>
      <p:cxnSp>
        <p:nvCxnSpPr>
          <p:cNvPr id="215" name="Google Shape;215;gb82017b89a_0_5"/>
          <p:cNvCxnSpPr/>
          <p:nvPr/>
        </p:nvCxnSpPr>
        <p:spPr>
          <a:xfrm>
            <a:off x="5565038" y="1796200"/>
            <a:ext cx="1501200" cy="147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e4a69e9c06_3_28"/>
          <p:cNvSpPr txBox="1"/>
          <p:nvPr/>
        </p:nvSpPr>
        <p:spPr>
          <a:xfrm>
            <a:off x="0" y="18109"/>
            <a:ext cx="12192000" cy="461700"/>
          </a:xfrm>
          <a:prstGeom prst="rect">
            <a:avLst/>
          </a:prstGeom>
          <a:gradFill>
            <a:gsLst>
              <a:gs pos="0">
                <a:srgbClr val="9A9A9A"/>
              </a:gs>
              <a:gs pos="50000">
                <a:srgbClr val="8D8D8D"/>
              </a:gs>
              <a:gs pos="100000">
                <a:srgbClr val="787878"/>
              </a:gs>
            </a:gsLst>
            <a:lin ang="5400012" scaled="0"/>
          </a:gra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Methodology for Calculating Model Scores for Future</a:t>
            </a:r>
            <a:r>
              <a:rPr lang="en-US" sz="2400" b="1">
                <a:solidFill>
                  <a:schemeClr val="lt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 </a:t>
            </a:r>
            <a:r>
              <a:rPr lang="en-US" sz="2400" b="1" u="sng">
                <a:solidFill>
                  <a:schemeClr val="lt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with</a:t>
            </a:r>
            <a:r>
              <a:rPr lang="en-US" sz="2400" b="1">
                <a:solidFill>
                  <a:schemeClr val="lt1"/>
                </a:solidFill>
                <a:latin typeface="Calibri"/>
                <a:ea typeface="Calibri"/>
                <a:cs typeface="Calibri"/>
                <a:sym typeface="Calibri"/>
              </a:rPr>
              <a:t> Water Level Management</a:t>
            </a:r>
            <a:endParaRPr sz="2000">
              <a:solidFill>
                <a:schemeClr val="lt1"/>
              </a:solidFill>
            </a:endParaRPr>
          </a:p>
        </p:txBody>
      </p:sp>
      <p:sp>
        <p:nvSpPr>
          <p:cNvPr id="221" name="Google Shape;221;ge4a69e9c06_3_28"/>
          <p:cNvSpPr txBox="1"/>
          <p:nvPr/>
        </p:nvSpPr>
        <p:spPr>
          <a:xfrm>
            <a:off x="87075" y="464350"/>
            <a:ext cx="120183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First Step: Calculating predicted vegetation improvement</a:t>
            </a:r>
            <a:endParaRPr sz="16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p:txBody>
      </p:sp>
      <p:sp>
        <p:nvSpPr>
          <p:cNvPr id="222" name="Google Shape;222;ge4a69e9c06_3_28"/>
          <p:cNvSpPr txBox="1"/>
          <p:nvPr/>
        </p:nvSpPr>
        <p:spPr>
          <a:xfrm>
            <a:off x="2763063" y="2302900"/>
            <a:ext cx="6161100" cy="58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solidFill>
                  <a:schemeClr val="dk1"/>
                </a:solidFill>
                <a:latin typeface="Calibri"/>
                <a:ea typeface="Calibri"/>
                <a:cs typeface="Calibri"/>
                <a:sym typeface="Calibri"/>
              </a:rPr>
              <a:t>Total Acres of New Emergent Vegetation</a:t>
            </a:r>
            <a:endParaRPr sz="2600">
              <a:solidFill>
                <a:schemeClr val="dk1"/>
              </a:solidFill>
              <a:latin typeface="Calibri"/>
              <a:ea typeface="Calibri"/>
              <a:cs typeface="Calibri"/>
              <a:sym typeface="Calibri"/>
            </a:endParaRPr>
          </a:p>
        </p:txBody>
      </p:sp>
      <p:sp>
        <p:nvSpPr>
          <p:cNvPr id="223" name="Google Shape;223;ge4a69e9c06_3_28"/>
          <p:cNvSpPr txBox="1"/>
          <p:nvPr/>
        </p:nvSpPr>
        <p:spPr>
          <a:xfrm>
            <a:off x="3974125" y="3331600"/>
            <a:ext cx="1043700" cy="585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600">
                <a:solidFill>
                  <a:schemeClr val="dk1"/>
                </a:solidFill>
                <a:latin typeface="Calibri"/>
                <a:ea typeface="Calibri"/>
                <a:cs typeface="Calibri"/>
                <a:sym typeface="Calibri"/>
              </a:rPr>
              <a:t>x 50%</a:t>
            </a:r>
            <a:endParaRPr sz="2600">
              <a:solidFill>
                <a:schemeClr val="dk1"/>
              </a:solidFill>
              <a:latin typeface="Calibri"/>
              <a:ea typeface="Calibri"/>
              <a:cs typeface="Calibri"/>
              <a:sym typeface="Calibri"/>
            </a:endParaRPr>
          </a:p>
        </p:txBody>
      </p:sp>
      <p:sp>
        <p:nvSpPr>
          <p:cNvPr id="224" name="Google Shape;224;ge4a69e9c06_3_28"/>
          <p:cNvSpPr txBox="1"/>
          <p:nvPr/>
        </p:nvSpPr>
        <p:spPr>
          <a:xfrm>
            <a:off x="495302" y="4711025"/>
            <a:ext cx="4646400" cy="98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solidFill>
                  <a:schemeClr val="dk1"/>
                </a:solidFill>
                <a:latin typeface="Calibri"/>
                <a:ea typeface="Calibri"/>
                <a:cs typeface="Calibri"/>
                <a:sym typeface="Calibri"/>
              </a:rPr>
              <a:t>Total Acres of New Rooted Floating Aquatics</a:t>
            </a:r>
            <a:endParaRPr sz="2600">
              <a:solidFill>
                <a:schemeClr val="dk1"/>
              </a:solidFill>
              <a:latin typeface="Calibri"/>
              <a:ea typeface="Calibri"/>
              <a:cs typeface="Calibri"/>
              <a:sym typeface="Calibri"/>
            </a:endParaRPr>
          </a:p>
        </p:txBody>
      </p:sp>
      <p:sp>
        <p:nvSpPr>
          <p:cNvPr id="225" name="Google Shape;225;ge4a69e9c06_3_28"/>
          <p:cNvSpPr txBox="1"/>
          <p:nvPr/>
        </p:nvSpPr>
        <p:spPr>
          <a:xfrm>
            <a:off x="6119538" y="4711025"/>
            <a:ext cx="4863900" cy="98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solidFill>
                  <a:schemeClr val="dk1"/>
                </a:solidFill>
                <a:latin typeface="Calibri"/>
                <a:ea typeface="Calibri"/>
                <a:cs typeface="Calibri"/>
                <a:sym typeface="Calibri"/>
              </a:rPr>
              <a:t>Total Acres of New Submersed Aquatic Vegetation</a:t>
            </a:r>
            <a:endParaRPr sz="2600">
              <a:solidFill>
                <a:schemeClr val="dk1"/>
              </a:solidFill>
              <a:latin typeface="Calibri"/>
              <a:ea typeface="Calibri"/>
              <a:cs typeface="Calibri"/>
              <a:sym typeface="Calibri"/>
            </a:endParaRPr>
          </a:p>
        </p:txBody>
      </p:sp>
      <p:cxnSp>
        <p:nvCxnSpPr>
          <p:cNvPr id="226" name="Google Shape;226;ge4a69e9c06_3_28"/>
          <p:cNvCxnSpPr/>
          <p:nvPr/>
        </p:nvCxnSpPr>
        <p:spPr>
          <a:xfrm flipH="1">
            <a:off x="5017818" y="3039775"/>
            <a:ext cx="696300" cy="1621500"/>
          </a:xfrm>
          <a:prstGeom prst="straightConnector1">
            <a:avLst/>
          </a:prstGeom>
          <a:noFill/>
          <a:ln w="9525" cap="flat" cmpd="sng">
            <a:solidFill>
              <a:srgbClr val="4472C4"/>
            </a:solidFill>
            <a:prstDash val="solid"/>
            <a:miter lim="800000"/>
            <a:headEnd type="none" w="sm" len="sm"/>
            <a:tailEnd type="triangle" w="med" len="med"/>
          </a:ln>
        </p:spPr>
      </p:cxnSp>
      <p:cxnSp>
        <p:nvCxnSpPr>
          <p:cNvPr id="227" name="Google Shape;227;ge4a69e9c06_3_28"/>
          <p:cNvCxnSpPr/>
          <p:nvPr/>
        </p:nvCxnSpPr>
        <p:spPr>
          <a:xfrm>
            <a:off x="5714131" y="3039941"/>
            <a:ext cx="551700" cy="1621200"/>
          </a:xfrm>
          <a:prstGeom prst="straightConnector1">
            <a:avLst/>
          </a:prstGeom>
          <a:noFill/>
          <a:ln w="9525" cap="flat" cmpd="sng">
            <a:solidFill>
              <a:srgbClr val="4472C4"/>
            </a:solidFill>
            <a:prstDash val="solid"/>
            <a:miter lim="8000"/>
            <a:headEnd type="none" w="sm" len="sm"/>
            <a:tailEnd type="triangle" w="med" len="med"/>
          </a:ln>
        </p:spPr>
      </p:cxnSp>
      <p:sp>
        <p:nvSpPr>
          <p:cNvPr id="228" name="Google Shape;228;ge4a69e9c06_3_28"/>
          <p:cNvSpPr txBox="1"/>
          <p:nvPr/>
        </p:nvSpPr>
        <p:spPr>
          <a:xfrm>
            <a:off x="6265825" y="3331600"/>
            <a:ext cx="1043700" cy="585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600">
                <a:solidFill>
                  <a:schemeClr val="dk1"/>
                </a:solidFill>
                <a:latin typeface="Calibri"/>
                <a:ea typeface="Calibri"/>
                <a:cs typeface="Calibri"/>
                <a:sym typeface="Calibri"/>
              </a:rPr>
              <a:t>x 50%</a:t>
            </a:r>
            <a:endParaRPr sz="2600">
              <a:solidFill>
                <a:schemeClr val="dk1"/>
              </a:solidFill>
              <a:latin typeface="Calibri"/>
              <a:ea typeface="Calibri"/>
              <a:cs typeface="Calibri"/>
              <a:sym typeface="Calibri"/>
            </a:endParaRPr>
          </a:p>
        </p:txBody>
      </p:sp>
      <p:sp>
        <p:nvSpPr>
          <p:cNvPr id="229" name="Google Shape;229;ge4a69e9c06_3_28"/>
          <p:cNvSpPr txBox="1"/>
          <p:nvPr/>
        </p:nvSpPr>
        <p:spPr>
          <a:xfrm>
            <a:off x="1105675" y="1443688"/>
            <a:ext cx="9768600" cy="415500"/>
          </a:xfrm>
          <a:prstGeom prst="rect">
            <a:avLst/>
          </a:prstGeom>
          <a:solidFill>
            <a:srgbClr val="F3F3F3"/>
          </a:solidFill>
          <a:ln w="9525" cap="flat" cmpd="sng">
            <a:solidFill>
              <a:srgbClr val="9A9A9A"/>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rgbClr val="A61C00"/>
                </a:solidFill>
                <a:latin typeface="Calibri"/>
                <a:ea typeface="Calibri"/>
                <a:cs typeface="Calibri"/>
                <a:sym typeface="Calibri"/>
              </a:rPr>
              <a:t>Assumption: Additional improvements will occur in existing aquatic veg beds and outside of the exposed area</a:t>
            </a:r>
            <a:endParaRPr sz="1500" b="1">
              <a:solidFill>
                <a:srgbClr val="A61C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3628</Words>
  <Application>Microsoft Office PowerPoint</Application>
  <PresentationFormat>Widescreen</PresentationFormat>
  <Paragraphs>425</Paragraphs>
  <Slides>29</Slides>
  <Notes>29</Notes>
  <HiddenSlides>2</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Arial</vt:lpstr>
      <vt:lpstr>Calibri</vt:lpstr>
      <vt:lpstr>Times New Roman</vt:lpstr>
      <vt:lpstr>Simple Light</vt:lpstr>
      <vt:lpstr>Office Theme</vt:lpstr>
      <vt:lpstr>Ecosystem Benefits for WLM Action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Ecosystem Benefits for WLM Action </dc:title>
  <dc:creator>Mcfarlane, Aaron M CIV USARMY CEMVP (USA)</dc:creator>
  <cp:lastModifiedBy>Michael Oglesby</cp:lastModifiedBy>
  <cp:revision>3</cp:revision>
  <dcterms:created xsi:type="dcterms:W3CDTF">2021-06-09T21:43:26Z</dcterms:created>
  <dcterms:modified xsi:type="dcterms:W3CDTF">2021-12-18T18:33:41Z</dcterms:modified>
</cp:coreProperties>
</file>